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7" r:id="rId2"/>
    <p:sldId id="258" r:id="rId3"/>
    <p:sldId id="281" r:id="rId4"/>
    <p:sldId id="288" r:id="rId5"/>
    <p:sldId id="285" r:id="rId6"/>
    <p:sldId id="290" r:id="rId7"/>
    <p:sldId id="286" r:id="rId8"/>
    <p:sldId id="270" r:id="rId9"/>
    <p:sldId id="282" r:id="rId10"/>
    <p:sldId id="284" r:id="rId11"/>
    <p:sldId id="271" r:id="rId12"/>
    <p:sldId id="272" r:id="rId13"/>
    <p:sldId id="273" r:id="rId14"/>
    <p:sldId id="283" r:id="rId15"/>
    <p:sldId id="274" r:id="rId16"/>
    <p:sldId id="275" r:id="rId17"/>
    <p:sldId id="276" r:id="rId18"/>
    <p:sldId id="277" r:id="rId19"/>
    <p:sldId id="278" r:id="rId20"/>
    <p:sldId id="26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3529" autoAdjust="0"/>
  </p:normalViewPr>
  <p:slideViewPr>
    <p:cSldViewPr snapToGrid="0">
      <p:cViewPr>
        <p:scale>
          <a:sx n="110" d="100"/>
          <a:sy n="110" d="100"/>
        </p:scale>
        <p:origin x="516"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69" d="100"/>
          <a:sy n="69" d="100"/>
        </p:scale>
        <p:origin x="278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3D5444-F62C-42C3-A75A-D9DBA807730F}" type="datetimeFigureOut">
              <a:rPr lang="en-US" smtClean="0"/>
              <a:t>4/21/2020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4F617-7A30-41D4-AB86-5D833C98E18B}" type="slidenum">
              <a:rPr lang="en-US" smtClean="0"/>
              <a:t>‹#›</a:t>
            </a:fld>
            <a:endParaRPr lang="en-US"/>
          </a:p>
        </p:txBody>
      </p:sp>
    </p:spTree>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AA1FA-7B6A-47D2-8D61-F225D71B51FF}" type="datetimeFigureOut">
              <a:rPr lang="en-US" smtClean="0"/>
              <a:t>4/21/2020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A179D-2D27-49E2-B022-8EDDA2EFE682}" type="slidenum">
              <a:rPr lang="en-US" smtClean="0"/>
              <a:t>‹#›</a:t>
            </a:fld>
            <a:endParaRPr lang="en-US"/>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latin typeface="Arial" pitchFamily="34" charset="0"/>
                <a:cs typeface="Arial" pitchFamily="34" charset="0"/>
              </a:rPr>
              <a:t>To change the  image on this slide, select the picture and delete it. Then click the Pictures icon in the placeholder to insert your own image.</a:t>
            </a: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a:t>
            </a:fld>
            <a:endParaRPr lang="en-US"/>
          </a:p>
        </p:txBody>
      </p:sp>
    </p:spTree>
    <p:extLst>
      <p:ext uri="{BB962C8B-B14F-4D97-AF65-F5344CB8AC3E}">
        <p14:creationId xmlns:p14="http://schemas.microsoft.com/office/powerpoint/2010/main" val="1542422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Freeform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noAutofit/>
          </a:bodyPr>
          <a:lstStyle/>
          <a:p>
            <a:endParaRPr lang="en-US" sz="1800"/>
          </a:p>
        </p:txBody>
      </p:sp>
      <p:sp>
        <p:nvSpPr>
          <p:cNvPr id="7" name="Freeform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pPr lvl="0"/>
            <a:endParaRPr lang="en-US" sz="1800"/>
          </a:p>
        </p:txBody>
      </p:sp>
      <p:sp>
        <p:nvSpPr>
          <p:cNvPr id="8" name="Freeform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0" y="1873584"/>
            <a:ext cx="6400800" cy="2560320"/>
          </a:xfrm>
        </p:spPr>
        <p:txBody>
          <a:bodyPr anchor="b">
            <a:normAutofit/>
          </a:bodyPr>
          <a:lstStyle>
            <a:lvl1pPr algn="l">
              <a:defRPr sz="4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51258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nchor="b"/>
          <a:lstStyle>
            <a:lvl1pPr>
              <a:defRPr sz="3200"/>
            </a:lvl1pPr>
          </a:lstStyle>
          <a:p>
            <a:r>
              <a:rPr lang="en-US" smtClean="0"/>
              <a:t>Click to edit Master title style</a:t>
            </a:r>
            <a:endParaRPr lang="en-US"/>
          </a:p>
        </p:txBody>
      </p:sp>
      <p:sp>
        <p:nvSpPr>
          <p:cNvPr id="3" name="Picture Placeholder 2" descr="An empty placeholder to add an image. Click on the placeholder and select the image that you wish to add"/>
          <p:cNvSpPr>
            <a:spLocks noGrp="1"/>
          </p:cNvSpPr>
          <p:nvPr>
            <p:ph type="pic" idx="1"/>
          </p:nvPr>
        </p:nvSpPr>
        <p:spPr>
          <a:xfrm>
            <a:off x="4724400" y="1828801"/>
            <a:ext cx="6172200" cy="4343400"/>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79A3335-6331-4872-A8B7-ECD55539F4D0}" type="datetimeFigureOut">
              <a:rPr lang="en-US" smtClean="0"/>
              <a:t>4/21/2020</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675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9" name="Rectangle 8"/>
          <p:cNvSpPr/>
          <p:nvPr/>
        </p:nvSpPr>
        <p:spPr bwMode="invGray">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bwMode="invGray">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295400" y="255134"/>
            <a:ext cx="9601200" cy="1036850"/>
          </a:xfrm>
        </p:spPr>
        <p:txBody>
          <a:bodyPr anchor="b"/>
          <a:lstStyle>
            <a:lvl1pPr>
              <a:defRPr sz="3200"/>
            </a:lvl1pPr>
          </a:lstStyle>
          <a:p>
            <a:r>
              <a:rPr lang="en-US" smtClean="0"/>
              <a:t>Click to edit Master title style</a:t>
            </a:r>
            <a:endParaRPr lang="en-US"/>
          </a:p>
        </p:txBody>
      </p:sp>
      <p:sp>
        <p:nvSpPr>
          <p:cNvPr id="3" name="Picture Placeholder 2" descr="An empty placeholder to add an image. Click on the placeholder and select the image that you wish to add"/>
          <p:cNvSpPr>
            <a:spLocks noGrp="1"/>
          </p:cNvSpPr>
          <p:nvPr>
            <p:ph type="pic" idx="1"/>
          </p:nvPr>
        </p:nvSpPr>
        <p:spPr>
          <a:xfrm>
            <a:off x="1298448"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bwMode="invGray">
          <a:xfrm>
            <a:off x="1371273"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Picture Placeholder 2" descr="An empty placeholder to add an image. Click on the placeholder and select the image that you wish to add"/>
          <p:cNvSpPr>
            <a:spLocks noGrp="1"/>
          </p:cNvSpPr>
          <p:nvPr>
            <p:ph type="pic" idx="13"/>
          </p:nvPr>
        </p:nvSpPr>
        <p:spPr>
          <a:xfrm>
            <a:off x="63246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3" name="Text Placeholder 3"/>
          <p:cNvSpPr>
            <a:spLocks noGrp="1"/>
          </p:cNvSpPr>
          <p:nvPr>
            <p:ph type="body" sz="half" idx="14"/>
          </p:nvPr>
        </p:nvSpPr>
        <p:spPr bwMode="invGray">
          <a:xfrm>
            <a:off x="6412954"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79A3335-6331-4872-A8B7-ECD55539F4D0}" type="datetimeFigureOut">
              <a:rPr lang="en-US" smtClean="0"/>
              <a:t>4/21/2020</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94401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79A3335-6331-4872-A8B7-ECD55539F4D0}" type="datetimeFigureOut">
              <a:rPr lang="en-US" smtClean="0"/>
              <a:t>4/21/2020</a:t>
            </a:fld>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9294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871318" y="685800"/>
            <a:ext cx="1033272" cy="5486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685800"/>
            <a:ext cx="7976754" cy="5486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79A3335-6331-4872-A8B7-ECD55539F4D0}" type="datetimeFigureOut">
              <a:rPr lang="en-US" smtClean="0"/>
              <a:t>4/21/2020</a:t>
            </a:fld>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7F8E3F6-DE14-48B2-B2BC-6FABA9630FB8}" type="slidenum">
              <a:rPr lang="en-US" smtClean="0"/>
              <a:pPr/>
              <a:t>‹#›</a:t>
            </a:fld>
            <a:endParaRPr lang="en-US" dirty="0"/>
          </a:p>
        </p:txBody>
      </p:sp>
    </p:spTree>
    <p:extLst>
      <p:ext uri="{BB962C8B-B14F-4D97-AF65-F5344CB8AC3E}">
        <p14:creationId xmlns:p14="http://schemas.microsoft.com/office/powerpoint/2010/main" val="180411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79A3335-6331-4872-A8B7-ECD55539F4D0}" type="datetimeFigureOut">
              <a:rPr lang="en-US" smtClean="0"/>
              <a:t>4/21/2020</a:t>
            </a:fld>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9618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11" name="Freeform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2" name="Freeform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1" y="1873584"/>
            <a:ext cx="5120640" cy="2560320"/>
          </a:xfrm>
        </p:spPr>
        <p:txBody>
          <a:bodyPr anchor="b">
            <a:normAutofit/>
          </a:bodyPr>
          <a:lstStyle>
            <a:lvl1pPr algn="l">
              <a:defRPr sz="4000">
                <a:solidFill>
                  <a:schemeClr val="tx1"/>
                </a:solidFill>
              </a:defRPr>
            </a:lvl1pPr>
          </a:lstStyle>
          <a:p>
            <a:r>
              <a:rPr lang="en-US" smtClean="0"/>
              <a:t>Click to edit Master title style</a:t>
            </a:r>
            <a:endParaRPr lang="en-US" dirty="0"/>
          </a:p>
        </p:txBody>
      </p:sp>
      <p:sp>
        <p:nvSpPr>
          <p:cNvPr id="15" name="Picture Placeholder 14" descr="An empty placeholder to add an image. Click on the placeholder and select the image that you wish to add"/>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smtClean="0"/>
              <a:t>Click icon to add picture</a:t>
            </a:r>
            <a:endParaRPr lang="en-US"/>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40281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8" name="Freeform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9"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0"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title"/>
          </p:nvPr>
        </p:nvSpPr>
        <p:spPr>
          <a:xfrm>
            <a:off x="1295398" y="2914650"/>
            <a:ext cx="8046720" cy="1557338"/>
          </a:xfrm>
        </p:spPr>
        <p:txBody>
          <a:bodyPr anchor="b">
            <a:normAutofit/>
          </a:bodyPr>
          <a:lstStyle>
            <a:lvl1pPr>
              <a:defRPr sz="320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398" y="4589463"/>
            <a:ext cx="8046718" cy="1011237"/>
          </a:xfrm>
        </p:spPr>
        <p:txBody>
          <a:bodyPr/>
          <a:lstStyle>
            <a:lvl1pPr marL="0" indent="0">
              <a:spcBef>
                <a:spcPts val="120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51964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600" y="1828799"/>
            <a:ext cx="4572000" cy="43434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79A3335-6331-4872-A8B7-ECD55539F4D0}" type="datetimeFigureOut">
              <a:rPr lang="en-US" smtClean="0"/>
              <a:t>4/21/2020</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4482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28800"/>
            <a:ext cx="4572000" cy="850392"/>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2705100"/>
            <a:ext cx="4572000" cy="34671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324600" y="1828800"/>
            <a:ext cx="4572000"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24600" y="2705100"/>
            <a:ext cx="4572000" cy="34671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A79A3335-6331-4872-A8B7-ECD55539F4D0}" type="datetimeFigureOut">
              <a:rPr lang="en-US" smtClean="0"/>
              <a:t>4/21/2020</a:t>
            </a:fld>
            <a:endParaRPr lang="en-US"/>
          </a:p>
        </p:txBody>
      </p:sp>
      <p:sp>
        <p:nvSpPr>
          <p:cNvPr id="9" name="Slide Number Placeholder 8"/>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60236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A79A3335-6331-4872-A8B7-ECD55539F4D0}" type="datetimeFigureOut">
              <a:rPr lang="en-US" smtClean="0"/>
              <a:t>4/21/2020</a:t>
            </a:fld>
            <a:endParaRPr lang="en-US"/>
          </a:p>
        </p:txBody>
      </p:sp>
      <p:sp>
        <p:nvSpPr>
          <p:cNvPr id="5" name="Slide Number Placeholder 4"/>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39733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A79A3335-6331-4872-A8B7-ECD55539F4D0}" type="datetimeFigureOut">
              <a:rPr lang="en-US" smtClean="0"/>
              <a:t>4/21/2020</a:t>
            </a:fld>
            <a:endParaRPr lang="en-US"/>
          </a:p>
        </p:txBody>
      </p:sp>
      <p:sp>
        <p:nvSpPr>
          <p:cNvPr id="4" name="Slide Number Placeholder 3"/>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98363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728209" y="1828800"/>
            <a:ext cx="6126480" cy="43434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79A3335-6331-4872-A8B7-ECD55539F4D0}" type="datetimeFigureOut">
              <a:rPr lang="en-US" smtClean="0"/>
              <a:t>4/21/2020</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476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100">
                <a:solidFill>
                  <a:schemeClr val="tx1"/>
                </a:solidFill>
              </a:defRPr>
            </a:lvl1pPr>
          </a:lstStyle>
          <a:p>
            <a:fld id="{A79A3335-6331-4872-A8B7-ECD55539F4D0}" type="datetimeFigureOut">
              <a:rPr lang="en-US" smtClean="0"/>
              <a:pPr/>
              <a:t>4/21/2020</a:t>
            </a:fld>
            <a:endParaRPr lang="en-US"/>
          </a:p>
        </p:txBody>
      </p:sp>
      <p:sp>
        <p:nvSpPr>
          <p:cNvPr id="6" name="Slide Number Placeholder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100">
                <a:solidFill>
                  <a:schemeClr val="tx1"/>
                </a:solidFill>
              </a:defRPr>
            </a:lvl1pPr>
          </a:lstStyle>
          <a:p>
            <a:fld id="{A7F8E3F6-DE14-48B2-B2BC-6FABA9630FB8}" type="slidenum">
              <a:rPr lang="en-US" smtClean="0"/>
              <a:pPr/>
              <a:t>‹#›</a:t>
            </a:fld>
            <a:endParaRPr lang="en-US"/>
          </a:p>
        </p:txBody>
      </p:sp>
    </p:spTree>
    <p:extLst>
      <p:ext uri="{BB962C8B-B14F-4D97-AF65-F5344CB8AC3E}">
        <p14:creationId xmlns:p14="http://schemas.microsoft.com/office/powerpoint/2010/main" val="25947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Chapter/Unit Tax Exempt Status &amp; Reinstatement</a:t>
            </a:r>
            <a:endParaRPr lang="en-US" dirty="0"/>
          </a:p>
        </p:txBody>
      </p:sp>
      <p:pic>
        <p:nvPicPr>
          <p:cNvPr id="5" name="Picture Placeholder 4" descr="City street with motion blu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4" b="14"/>
          <a:stretch>
            <a:fillRect/>
          </a:stretch>
        </p:blipFill>
        <p:spPr/>
      </p:pic>
      <p:sp>
        <p:nvSpPr>
          <p:cNvPr id="3" name="Subtitle 2"/>
          <p:cNvSpPr>
            <a:spLocks noGrp="1"/>
          </p:cNvSpPr>
          <p:nvPr>
            <p:ph type="subTitle" idx="1"/>
          </p:nvPr>
        </p:nvSpPr>
        <p:spPr/>
        <p:txBody>
          <a:bodyPr/>
          <a:lstStyle/>
          <a:p>
            <a:r>
              <a:rPr lang="en-US" dirty="0" smtClean="0"/>
              <a:t>Spring Webinar - April 22, </a:t>
            </a:r>
            <a:r>
              <a:rPr lang="en-US" dirty="0" smtClean="0"/>
              <a:t>2020</a:t>
            </a:r>
          </a:p>
          <a:p>
            <a:r>
              <a:rPr lang="en-US" dirty="0" smtClean="0"/>
              <a:t>Presenter: Dan Cassidy, AFS Deputy Director</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1" y="453515"/>
            <a:ext cx="818027" cy="739181"/>
          </a:xfrm>
          <a:prstGeom prst="rect">
            <a:avLst/>
          </a:prstGeom>
        </p:spPr>
      </p:pic>
    </p:spTree>
    <p:extLst>
      <p:ext uri="{BB962C8B-B14F-4D97-AF65-F5344CB8AC3E}">
        <p14:creationId xmlns:p14="http://schemas.microsoft.com/office/powerpoint/2010/main" val="138059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Groups that are Tax Exempt</a:t>
            </a:r>
            <a:endParaRPr lang="en-US" dirty="0"/>
          </a:p>
        </p:txBody>
      </p:sp>
      <p:pic>
        <p:nvPicPr>
          <p:cNvPr id="3074" name="Picture 2" descr="The Story Behind the National Geographic Logo Design - GreyBox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9948" y="1982440"/>
            <a:ext cx="3089064" cy="154453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BS Presents | History of the PBS Logo | PB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4154" y="1982439"/>
            <a:ext cx="297180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Google org | Brands of the World™ | Download vector logos and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9360" y="4012338"/>
            <a:ext cx="2656114" cy="226645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AARP | Brands of the World™ | Download vector logos and logotyp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0054" y="4012338"/>
            <a:ext cx="2545080" cy="226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858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 Exempt Status</a:t>
            </a:r>
          </a:p>
        </p:txBody>
      </p:sp>
      <p:sp>
        <p:nvSpPr>
          <p:cNvPr id="3" name="Content Placeholder 2"/>
          <p:cNvSpPr>
            <a:spLocks noGrp="1"/>
          </p:cNvSpPr>
          <p:nvPr>
            <p:ph idx="1"/>
          </p:nvPr>
        </p:nvSpPr>
        <p:spPr/>
        <p:txBody>
          <a:bodyPr>
            <a:normAutofit/>
          </a:bodyPr>
          <a:lstStyle/>
          <a:p>
            <a:r>
              <a:rPr lang="en-US" b="1" dirty="0">
                <a:solidFill>
                  <a:srgbClr val="0070C0"/>
                </a:solidFill>
              </a:rPr>
              <a:t>Non-profit status </a:t>
            </a:r>
            <a:r>
              <a:rPr lang="en-US" dirty="0"/>
              <a:t>may make an organization eligible for certain benefits, such as state sales, property, and income tax exemptions; however, this corporate status does not automatically grant exemption from federal income tax. </a:t>
            </a:r>
            <a:endParaRPr lang="en-US" dirty="0" smtClean="0"/>
          </a:p>
          <a:p>
            <a:r>
              <a:rPr lang="en-US" b="1" u="sng" dirty="0" smtClean="0">
                <a:solidFill>
                  <a:srgbClr val="0070C0"/>
                </a:solidFill>
              </a:rPr>
              <a:t>To </a:t>
            </a:r>
            <a:r>
              <a:rPr lang="en-US" b="1" u="sng" dirty="0">
                <a:solidFill>
                  <a:srgbClr val="0070C0"/>
                </a:solidFill>
              </a:rPr>
              <a:t>be tax exempt</a:t>
            </a:r>
            <a:r>
              <a:rPr lang="en-US" dirty="0"/>
              <a:t>, most organizations must apply for recognition of exemption from the Internal Revenue Service to obtain a ruling or determination letter recognizing tax exemption.</a:t>
            </a:r>
            <a:endParaRPr lang="en-US" dirty="0" smtClean="0"/>
          </a:p>
          <a:p>
            <a:r>
              <a:rPr lang="en-US" dirty="0" smtClean="0"/>
              <a:t>Generally, tax exemption from federal income tax on most sources of income such as dues, registrations, sponsorships, exhibits, investments, publication sales, </a:t>
            </a:r>
            <a:r>
              <a:rPr lang="en-US" dirty="0" err="1" smtClean="0"/>
              <a:t>etc</a:t>
            </a:r>
            <a:r>
              <a:rPr lang="en-US" dirty="0" smtClean="0"/>
              <a:t> (</a:t>
            </a:r>
            <a:r>
              <a:rPr lang="en-US" u="sng" dirty="0" smtClean="0"/>
              <a:t>except for advertising</a:t>
            </a:r>
            <a:r>
              <a:rPr lang="en-US" dirty="0" smtClean="0"/>
              <a:t>)</a:t>
            </a:r>
            <a:r>
              <a:rPr lang="en-US" dirty="0"/>
              <a:t> </a:t>
            </a:r>
            <a:endParaRPr lang="en-US" dirty="0" smtClean="0"/>
          </a:p>
        </p:txBody>
      </p:sp>
    </p:spTree>
    <p:extLst>
      <p:ext uri="{BB962C8B-B14F-4D97-AF65-F5344CB8AC3E}">
        <p14:creationId xmlns:p14="http://schemas.microsoft.com/office/powerpoint/2010/main" val="366043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 Exempt Status</a:t>
            </a:r>
          </a:p>
        </p:txBody>
      </p:sp>
      <p:sp>
        <p:nvSpPr>
          <p:cNvPr id="3" name="Content Placeholder 2"/>
          <p:cNvSpPr>
            <a:spLocks noGrp="1"/>
          </p:cNvSpPr>
          <p:nvPr>
            <p:ph idx="1"/>
          </p:nvPr>
        </p:nvSpPr>
        <p:spPr/>
        <p:txBody>
          <a:bodyPr>
            <a:normAutofit/>
          </a:bodyPr>
          <a:lstStyle/>
          <a:p>
            <a:r>
              <a:rPr lang="en-US" dirty="0" smtClean="0"/>
              <a:t>Even </a:t>
            </a:r>
            <a:r>
              <a:rPr lang="en-US" dirty="0"/>
              <a:t>though an organization is recognized as tax exempt, it still may be liable for tax on </a:t>
            </a:r>
            <a:r>
              <a:rPr lang="en-US" dirty="0" smtClean="0"/>
              <a:t>its </a:t>
            </a:r>
            <a:r>
              <a:rPr lang="en-US" b="1" dirty="0" smtClean="0">
                <a:solidFill>
                  <a:srgbClr val="0070C0"/>
                </a:solidFill>
              </a:rPr>
              <a:t>unrelated business income</a:t>
            </a:r>
            <a:r>
              <a:rPr lang="en-US" dirty="0" smtClean="0"/>
              <a:t>. </a:t>
            </a:r>
            <a:endParaRPr lang="en-US" dirty="0" smtClean="0"/>
          </a:p>
          <a:p>
            <a:r>
              <a:rPr lang="en-US" dirty="0" smtClean="0"/>
              <a:t>Unrelated </a:t>
            </a:r>
            <a:r>
              <a:rPr lang="en-US" dirty="0"/>
              <a:t>business income </a:t>
            </a:r>
            <a:r>
              <a:rPr lang="en-US" dirty="0" smtClean="0"/>
              <a:t>(</a:t>
            </a:r>
            <a:r>
              <a:rPr lang="en-US" b="1" dirty="0" smtClean="0">
                <a:solidFill>
                  <a:srgbClr val="0070C0"/>
                </a:solidFill>
              </a:rPr>
              <a:t>UBI</a:t>
            </a:r>
            <a:r>
              <a:rPr lang="en-US" dirty="0" smtClean="0"/>
              <a:t>) is </a:t>
            </a:r>
            <a:r>
              <a:rPr lang="en-US" dirty="0"/>
              <a:t>income from a trade or business, regularly carried on, that is </a:t>
            </a:r>
            <a:r>
              <a:rPr lang="en-US" b="1" u="sng" dirty="0">
                <a:solidFill>
                  <a:srgbClr val="0070C0"/>
                </a:solidFill>
              </a:rPr>
              <a:t>not substantially related </a:t>
            </a:r>
            <a:r>
              <a:rPr lang="en-US" dirty="0"/>
              <a:t>to the charitable, educational, or other purpose that is the basis of the organization's exemption</a:t>
            </a:r>
            <a:r>
              <a:rPr lang="en-US" dirty="0" smtClean="0"/>
              <a:t>.</a:t>
            </a:r>
          </a:p>
          <a:p>
            <a:r>
              <a:rPr lang="en-US" dirty="0" smtClean="0"/>
              <a:t>Organization’s </a:t>
            </a:r>
            <a:r>
              <a:rPr lang="en-US" dirty="0" smtClean="0"/>
              <a:t>may still be subject to other state and local taxes such as personal property, sales tax and excise taxes</a:t>
            </a:r>
          </a:p>
        </p:txBody>
      </p:sp>
    </p:spTree>
    <p:extLst>
      <p:ext uri="{BB962C8B-B14F-4D97-AF65-F5344CB8AC3E}">
        <p14:creationId xmlns:p14="http://schemas.microsoft.com/office/powerpoint/2010/main" val="2123168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 Exempt Status</a:t>
            </a:r>
          </a:p>
        </p:txBody>
      </p:sp>
      <p:sp>
        <p:nvSpPr>
          <p:cNvPr id="3" name="Content Placeholder 2"/>
          <p:cNvSpPr>
            <a:spLocks noGrp="1"/>
          </p:cNvSpPr>
          <p:nvPr>
            <p:ph idx="1"/>
          </p:nvPr>
        </p:nvSpPr>
        <p:spPr/>
        <p:txBody>
          <a:bodyPr>
            <a:normAutofit fontScale="92500" lnSpcReduction="10000"/>
          </a:bodyPr>
          <a:lstStyle/>
          <a:p>
            <a:r>
              <a:rPr lang="en-US" b="1" dirty="0" smtClean="0"/>
              <a:t>Maintaining</a:t>
            </a:r>
            <a:r>
              <a:rPr lang="en-US" dirty="0" smtClean="0"/>
              <a:t> tax exempt status is </a:t>
            </a:r>
            <a:r>
              <a:rPr lang="en-US" u="sng" dirty="0" smtClean="0"/>
              <a:t>equally as important </a:t>
            </a:r>
            <a:r>
              <a:rPr lang="en-US" dirty="0" smtClean="0"/>
              <a:t>as receiving a determination letter or operating under a group tax exemption holder (AFS)</a:t>
            </a:r>
          </a:p>
          <a:p>
            <a:r>
              <a:rPr lang="en-US" dirty="0" smtClean="0"/>
              <a:t>To maintain tax exemption, organizations must file Form 990, 990ez or 990-N each </a:t>
            </a:r>
            <a:r>
              <a:rPr lang="en-US" dirty="0" smtClean="0"/>
              <a:t>year</a:t>
            </a:r>
            <a:endParaRPr lang="en-US" dirty="0"/>
          </a:p>
          <a:p>
            <a:pPr lvl="1"/>
            <a:r>
              <a:rPr lang="en-US" b="1" dirty="0" smtClean="0">
                <a:solidFill>
                  <a:srgbClr val="0070C0"/>
                </a:solidFill>
              </a:rPr>
              <a:t>Avoid</a:t>
            </a:r>
            <a:r>
              <a:rPr lang="en-US" dirty="0" smtClean="0"/>
              <a:t> - p</a:t>
            </a:r>
            <a:r>
              <a:rPr lang="en-US" dirty="0" smtClean="0"/>
              <a:t>rivate </a:t>
            </a:r>
            <a:r>
              <a:rPr lang="en-US" dirty="0"/>
              <a:t>benefit, inurement, lobbying, political campaign </a:t>
            </a:r>
            <a:r>
              <a:rPr lang="en-US" b="1" dirty="0"/>
              <a:t>activity</a:t>
            </a:r>
            <a:r>
              <a:rPr lang="en-US" dirty="0"/>
              <a:t>, too much unrelated business income, not filing an annual 990 </a:t>
            </a:r>
            <a:r>
              <a:rPr lang="en-US" b="1" dirty="0"/>
              <a:t>tax</a:t>
            </a:r>
            <a:r>
              <a:rPr lang="en-US" dirty="0"/>
              <a:t> information form, and failing to achieve its original purpose</a:t>
            </a:r>
            <a:endParaRPr lang="en-US" dirty="0" smtClean="0"/>
          </a:p>
          <a:p>
            <a:r>
              <a:rPr lang="en-US" dirty="0" smtClean="0"/>
              <a:t>Exempt </a:t>
            </a:r>
            <a:r>
              <a:rPr lang="en-US" dirty="0"/>
              <a:t>organizations are required to </a:t>
            </a:r>
            <a:r>
              <a:rPr lang="en-US" dirty="0" smtClean="0"/>
              <a:t>file annual returns. If </a:t>
            </a:r>
            <a:r>
              <a:rPr lang="en-US" dirty="0"/>
              <a:t>an organization does not file a required return or </a:t>
            </a:r>
            <a:r>
              <a:rPr lang="en-US" dirty="0" smtClean="0"/>
              <a:t>files late, </a:t>
            </a:r>
            <a:r>
              <a:rPr lang="en-US" dirty="0"/>
              <a:t>the IRS may assess </a:t>
            </a:r>
            <a:r>
              <a:rPr lang="en-US" dirty="0" smtClean="0"/>
              <a:t>penalties. </a:t>
            </a:r>
            <a:endParaRPr lang="en-US" dirty="0" smtClean="0"/>
          </a:p>
          <a:p>
            <a:r>
              <a:rPr lang="en-US" b="1" dirty="0" smtClean="0">
                <a:solidFill>
                  <a:srgbClr val="0070C0"/>
                </a:solidFill>
              </a:rPr>
              <a:t>If an </a:t>
            </a:r>
            <a:r>
              <a:rPr lang="en-US" b="1" dirty="0">
                <a:solidFill>
                  <a:srgbClr val="0070C0"/>
                </a:solidFill>
              </a:rPr>
              <a:t>organization </a:t>
            </a:r>
            <a:r>
              <a:rPr lang="en-US" b="1" u="sng" dirty="0">
                <a:solidFill>
                  <a:srgbClr val="0070C0"/>
                </a:solidFill>
              </a:rPr>
              <a:t>does not file as required for </a:t>
            </a:r>
            <a:r>
              <a:rPr lang="en-US" b="1" u="sng" dirty="0" smtClean="0">
                <a:solidFill>
                  <a:srgbClr val="0070C0"/>
                </a:solidFill>
              </a:rPr>
              <a:t>3 </a:t>
            </a:r>
            <a:r>
              <a:rPr lang="en-US" b="1" u="sng" dirty="0">
                <a:solidFill>
                  <a:srgbClr val="0070C0"/>
                </a:solidFill>
              </a:rPr>
              <a:t>consecutive years</a:t>
            </a:r>
            <a:r>
              <a:rPr lang="en-US" b="1" dirty="0">
                <a:solidFill>
                  <a:srgbClr val="0070C0"/>
                </a:solidFill>
              </a:rPr>
              <a:t>, </a:t>
            </a:r>
            <a:r>
              <a:rPr lang="en-US" b="1" u="sng" dirty="0">
                <a:solidFill>
                  <a:srgbClr val="0070C0"/>
                </a:solidFill>
              </a:rPr>
              <a:t>it automatically loses its tax-exempt status</a:t>
            </a:r>
            <a:r>
              <a:rPr lang="en-US" b="1" dirty="0">
                <a:solidFill>
                  <a:srgbClr val="0070C0"/>
                </a:solidFill>
              </a:rPr>
              <a:t>.</a:t>
            </a:r>
            <a:endParaRPr lang="en-US" b="1" dirty="0" smtClean="0">
              <a:solidFill>
                <a:srgbClr val="0070C0"/>
              </a:solidFill>
            </a:endParaRPr>
          </a:p>
        </p:txBody>
      </p:sp>
    </p:spTree>
    <p:extLst>
      <p:ext uri="{BB962C8B-B14F-4D97-AF65-F5344CB8AC3E}">
        <p14:creationId xmlns:p14="http://schemas.microsoft.com/office/powerpoint/2010/main" val="277030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Forms</a:t>
            </a:r>
            <a:endParaRPr lang="en-US" dirty="0"/>
          </a:p>
        </p:txBody>
      </p:sp>
      <p:pic>
        <p:nvPicPr>
          <p:cNvPr id="4" name="Content Placeholder 3"/>
          <p:cNvPicPr>
            <a:picLocks noGrp="1" noChangeAspect="1"/>
          </p:cNvPicPr>
          <p:nvPr>
            <p:ph idx="1"/>
          </p:nvPr>
        </p:nvPicPr>
        <p:blipFill>
          <a:blip r:embed="rId2"/>
          <a:stretch>
            <a:fillRect/>
          </a:stretch>
        </p:blipFill>
        <p:spPr>
          <a:xfrm>
            <a:off x="1089929" y="1863633"/>
            <a:ext cx="5462031" cy="2751909"/>
          </a:xfrm>
          <a:prstGeom prst="rect">
            <a:avLst/>
          </a:prstGeom>
        </p:spPr>
      </p:pic>
      <p:pic>
        <p:nvPicPr>
          <p:cNvPr id="5" name="Picture 4"/>
          <p:cNvPicPr>
            <a:picLocks noChangeAspect="1"/>
          </p:cNvPicPr>
          <p:nvPr/>
        </p:nvPicPr>
        <p:blipFill>
          <a:blip r:embed="rId3"/>
          <a:stretch>
            <a:fillRect/>
          </a:stretch>
        </p:blipFill>
        <p:spPr>
          <a:xfrm>
            <a:off x="6912700" y="3749567"/>
            <a:ext cx="4713243" cy="2997957"/>
          </a:xfrm>
          <a:prstGeom prst="rect">
            <a:avLst/>
          </a:prstGeom>
        </p:spPr>
      </p:pic>
      <p:sp>
        <p:nvSpPr>
          <p:cNvPr id="6" name="TextBox 5"/>
          <p:cNvSpPr txBox="1"/>
          <p:nvPr/>
        </p:nvSpPr>
        <p:spPr>
          <a:xfrm>
            <a:off x="7062651" y="1985554"/>
            <a:ext cx="4101738" cy="523220"/>
          </a:xfrm>
          <a:prstGeom prst="rect">
            <a:avLst/>
          </a:prstGeom>
          <a:noFill/>
        </p:spPr>
        <p:txBody>
          <a:bodyPr wrap="square" rtlCol="0">
            <a:spAutoFit/>
          </a:bodyPr>
          <a:lstStyle/>
          <a:p>
            <a:r>
              <a:rPr lang="en-US" sz="2800" dirty="0" smtClean="0">
                <a:solidFill>
                  <a:srgbClr val="0070C0"/>
                </a:solidFill>
                <a:sym typeface="Wingdings" panose="05000000000000000000" pitchFamily="2" charset="2"/>
              </a:rPr>
              <a:t> </a:t>
            </a:r>
            <a:r>
              <a:rPr lang="en-US" sz="2800" dirty="0" smtClean="0">
                <a:solidFill>
                  <a:srgbClr val="0070C0"/>
                </a:solidFill>
              </a:rPr>
              <a:t>Form 990 or 990ez</a:t>
            </a:r>
            <a:endParaRPr lang="en-US" sz="2800" dirty="0">
              <a:solidFill>
                <a:srgbClr val="0070C0"/>
              </a:solidFill>
            </a:endParaRPr>
          </a:p>
        </p:txBody>
      </p:sp>
      <p:sp>
        <p:nvSpPr>
          <p:cNvPr id="7" name="TextBox 6"/>
          <p:cNvSpPr txBox="1"/>
          <p:nvPr/>
        </p:nvSpPr>
        <p:spPr>
          <a:xfrm>
            <a:off x="2450222" y="5009112"/>
            <a:ext cx="4101738" cy="523220"/>
          </a:xfrm>
          <a:prstGeom prst="rect">
            <a:avLst/>
          </a:prstGeom>
          <a:noFill/>
        </p:spPr>
        <p:txBody>
          <a:bodyPr wrap="square" rtlCol="0">
            <a:spAutoFit/>
          </a:bodyPr>
          <a:lstStyle/>
          <a:p>
            <a:pPr algn="r"/>
            <a:r>
              <a:rPr lang="en-US" sz="2800" dirty="0" smtClean="0">
                <a:solidFill>
                  <a:srgbClr val="0070C0"/>
                </a:solidFill>
              </a:rPr>
              <a:t>Form 990-N </a:t>
            </a:r>
            <a:r>
              <a:rPr lang="en-US" sz="2800" dirty="0" smtClean="0">
                <a:solidFill>
                  <a:srgbClr val="0070C0"/>
                </a:solidFill>
                <a:sym typeface="Wingdings" panose="05000000000000000000" pitchFamily="2" charset="2"/>
              </a:rPr>
              <a:t> </a:t>
            </a:r>
            <a:endParaRPr lang="en-US" sz="2800" dirty="0">
              <a:solidFill>
                <a:srgbClr val="0070C0"/>
              </a:solidFill>
            </a:endParaRPr>
          </a:p>
        </p:txBody>
      </p:sp>
    </p:spTree>
    <p:extLst>
      <p:ext uri="{BB962C8B-B14F-4D97-AF65-F5344CB8AC3E}">
        <p14:creationId xmlns:p14="http://schemas.microsoft.com/office/powerpoint/2010/main" val="18610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Exemptions</a:t>
            </a:r>
            <a:endParaRPr lang="en-US" dirty="0"/>
          </a:p>
        </p:txBody>
      </p:sp>
      <p:sp>
        <p:nvSpPr>
          <p:cNvPr id="3" name="Content Placeholder 2"/>
          <p:cNvSpPr>
            <a:spLocks noGrp="1"/>
          </p:cNvSpPr>
          <p:nvPr>
            <p:ph idx="1"/>
          </p:nvPr>
        </p:nvSpPr>
        <p:spPr/>
        <p:txBody>
          <a:bodyPr>
            <a:normAutofit/>
          </a:bodyPr>
          <a:lstStyle/>
          <a:p>
            <a:r>
              <a:rPr lang="en-US" b="1" dirty="0"/>
              <a:t>What is a group exemption letter? </a:t>
            </a:r>
            <a:r>
              <a:rPr lang="en-US" dirty="0"/>
              <a:t>The IRS sometimes recognizes a group of organizations as tax-exempt if they are affiliated with a central organization. This avoids the need for each of the organizations to apply for exemption individually. A group exemption letter has the same effect as an individual exemption letter except that it applies to more than one organization. </a:t>
            </a:r>
            <a:endParaRPr lang="en-US" dirty="0" smtClean="0"/>
          </a:p>
          <a:p>
            <a:r>
              <a:rPr lang="en-US" b="1" dirty="0" smtClean="0"/>
              <a:t>What </a:t>
            </a:r>
            <a:r>
              <a:rPr lang="en-US" b="1" dirty="0"/>
              <a:t>is the reason for group exemptions? </a:t>
            </a:r>
            <a:r>
              <a:rPr lang="en-US" dirty="0"/>
              <a:t>Group exemptions are an administrative convenience for both the IRS and organizations with many affiliated organizations. Subordinates in a group exemption do not have to file, and the IRS does not have to process, separate applications for exemption. Consequently, subordinates do not receive individual exemption letters. </a:t>
            </a:r>
            <a:endParaRPr lang="en-US" dirty="0" smtClean="0"/>
          </a:p>
        </p:txBody>
      </p:sp>
    </p:spTree>
    <p:extLst>
      <p:ext uri="{BB962C8B-B14F-4D97-AF65-F5344CB8AC3E}">
        <p14:creationId xmlns:p14="http://schemas.microsoft.com/office/powerpoint/2010/main" val="180537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Exemptions</a:t>
            </a:r>
            <a:endParaRPr lang="en-US" dirty="0"/>
          </a:p>
        </p:txBody>
      </p:sp>
      <p:sp>
        <p:nvSpPr>
          <p:cNvPr id="3" name="Content Placeholder 2"/>
          <p:cNvSpPr>
            <a:spLocks noGrp="1"/>
          </p:cNvSpPr>
          <p:nvPr>
            <p:ph idx="1"/>
          </p:nvPr>
        </p:nvSpPr>
        <p:spPr/>
        <p:txBody>
          <a:bodyPr>
            <a:normAutofit/>
          </a:bodyPr>
          <a:lstStyle/>
          <a:p>
            <a:r>
              <a:rPr lang="en-US" b="1" dirty="0" smtClean="0"/>
              <a:t>What </a:t>
            </a:r>
            <a:r>
              <a:rPr lang="en-US" b="1" dirty="0"/>
              <a:t>types of organizations can qualify for group exemptions? </a:t>
            </a:r>
            <a:r>
              <a:rPr lang="en-US" dirty="0"/>
              <a:t>Exempt organizations that have, or plan to have, related organizations that are very similar to each other may apply for a group exemption. </a:t>
            </a:r>
            <a:endParaRPr lang="en-US" dirty="0" smtClean="0"/>
          </a:p>
          <a:p>
            <a:r>
              <a:rPr lang="en-US" b="1" dirty="0" smtClean="0"/>
              <a:t>What </a:t>
            </a:r>
            <a:r>
              <a:rPr lang="en-US" b="1" dirty="0"/>
              <a:t>are central and subordinate organizations? </a:t>
            </a:r>
            <a:r>
              <a:rPr lang="en-US" dirty="0"/>
              <a:t>Groups of organizations with group exemption letters have a “head” or main organization, referred to as a central organization. The central organization generally supervises or controls many chapters, called subordinate organizations. The subordinate organizations typically have similar structures, purposes and activities. </a:t>
            </a:r>
            <a:endParaRPr lang="en-US" dirty="0" smtClean="0"/>
          </a:p>
        </p:txBody>
      </p:sp>
    </p:spTree>
    <p:extLst>
      <p:ext uri="{BB962C8B-B14F-4D97-AF65-F5344CB8AC3E}">
        <p14:creationId xmlns:p14="http://schemas.microsoft.com/office/powerpoint/2010/main" val="223413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Exempt Status Reinstatement</a:t>
            </a:r>
            <a:endParaRPr lang="en-US" dirty="0"/>
          </a:p>
        </p:txBody>
      </p:sp>
      <p:sp>
        <p:nvSpPr>
          <p:cNvPr id="3" name="Content Placeholder 2"/>
          <p:cNvSpPr>
            <a:spLocks noGrp="1"/>
          </p:cNvSpPr>
          <p:nvPr>
            <p:ph idx="1"/>
          </p:nvPr>
        </p:nvSpPr>
        <p:spPr/>
        <p:txBody>
          <a:bodyPr>
            <a:normAutofit/>
          </a:bodyPr>
          <a:lstStyle/>
          <a:p>
            <a:r>
              <a:rPr lang="en-US" dirty="0" smtClean="0"/>
              <a:t>For AFS units </a:t>
            </a:r>
            <a:r>
              <a:rPr lang="en-US" dirty="0" smtClean="0"/>
              <a:t>that have lost its exemption status </a:t>
            </a:r>
            <a:r>
              <a:rPr lang="en-US" dirty="0" smtClean="0"/>
              <a:t>…</a:t>
            </a:r>
          </a:p>
          <a:p>
            <a:r>
              <a:rPr lang="en-US" dirty="0" smtClean="0"/>
              <a:t>can </a:t>
            </a:r>
            <a:r>
              <a:rPr lang="en-US" dirty="0" smtClean="0"/>
              <a:t>apply for </a:t>
            </a:r>
            <a:r>
              <a:rPr lang="en-US" dirty="0" smtClean="0"/>
              <a:t>reinstatement</a:t>
            </a:r>
          </a:p>
          <a:p>
            <a:endParaRPr lang="en-US" dirty="0"/>
          </a:p>
          <a:p>
            <a:endParaRPr lang="en-US" dirty="0" smtClean="0"/>
          </a:p>
          <a:p>
            <a:endParaRPr lang="en-US" dirty="0" smtClean="0"/>
          </a:p>
          <a:p>
            <a:endParaRPr lang="en-US" dirty="0" smtClean="0"/>
          </a:p>
          <a:p>
            <a:r>
              <a:rPr lang="en-US" dirty="0" smtClean="0"/>
              <a:t>By submitting Form 1023 </a:t>
            </a:r>
            <a:r>
              <a:rPr lang="en-US" dirty="0" smtClean="0"/>
              <a:t>and </a:t>
            </a:r>
            <a:r>
              <a:rPr lang="en-US" dirty="0" smtClean="0"/>
              <a:t>required $ fee</a:t>
            </a:r>
            <a:endParaRPr lang="en-US" dirty="0" smtClean="0"/>
          </a:p>
        </p:txBody>
      </p:sp>
      <p:pic>
        <p:nvPicPr>
          <p:cNvPr id="4" name="Picture 3"/>
          <p:cNvPicPr>
            <a:picLocks noChangeAspect="1"/>
          </p:cNvPicPr>
          <p:nvPr/>
        </p:nvPicPr>
        <p:blipFill>
          <a:blip r:embed="rId2"/>
          <a:stretch>
            <a:fillRect/>
          </a:stretch>
        </p:blipFill>
        <p:spPr>
          <a:xfrm>
            <a:off x="4396011" y="2947986"/>
            <a:ext cx="6136009" cy="2024607"/>
          </a:xfrm>
          <a:prstGeom prst="rect">
            <a:avLst/>
          </a:prstGeom>
        </p:spPr>
      </p:pic>
    </p:spTree>
    <p:extLst>
      <p:ext uri="{BB962C8B-B14F-4D97-AF65-F5344CB8AC3E}">
        <p14:creationId xmlns:p14="http://schemas.microsoft.com/office/powerpoint/2010/main" val="429278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Exempt Status Reinstatement</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b="1" u="sng" dirty="0" smtClean="0">
                <a:solidFill>
                  <a:srgbClr val="0070C0"/>
                </a:solidFill>
              </a:rPr>
              <a:t>good news </a:t>
            </a:r>
            <a:r>
              <a:rPr lang="en-US" dirty="0" smtClean="0"/>
              <a:t>is organizations can apply for reinstatement</a:t>
            </a:r>
          </a:p>
          <a:p>
            <a:r>
              <a:rPr lang="en-US" dirty="0" smtClean="0"/>
              <a:t>The </a:t>
            </a:r>
            <a:r>
              <a:rPr lang="en-US" b="1" u="sng" dirty="0" smtClean="0">
                <a:solidFill>
                  <a:srgbClr val="0070C0"/>
                </a:solidFill>
              </a:rPr>
              <a:t>not so good news</a:t>
            </a:r>
            <a:r>
              <a:rPr lang="en-US" b="1" dirty="0" smtClean="0">
                <a:solidFill>
                  <a:srgbClr val="0070C0"/>
                </a:solidFill>
              </a:rPr>
              <a:t> </a:t>
            </a:r>
            <a:r>
              <a:rPr lang="en-US" dirty="0" smtClean="0"/>
              <a:t>is there is an application form and filing fee</a:t>
            </a:r>
          </a:p>
          <a:p>
            <a:pPr lvl="1"/>
            <a:r>
              <a:rPr lang="en-US" dirty="0" smtClean="0"/>
              <a:t>Chapters/units cannot secure reinstatement under AFS’s group exemption</a:t>
            </a:r>
          </a:p>
          <a:p>
            <a:pPr lvl="1"/>
            <a:r>
              <a:rPr lang="en-US" dirty="0"/>
              <a:t>T</a:t>
            </a:r>
            <a:r>
              <a:rPr lang="en-US" dirty="0" smtClean="0"/>
              <a:t>he </a:t>
            </a:r>
            <a:r>
              <a:rPr lang="en-US" dirty="0"/>
              <a:t>only way the unit/chapter can have its tax-exempt status reinstated is to re-apply for its own separate tax </a:t>
            </a:r>
            <a:r>
              <a:rPr lang="en-US" dirty="0" smtClean="0"/>
              <a:t>exemption</a:t>
            </a:r>
          </a:p>
          <a:p>
            <a:pPr lvl="1"/>
            <a:r>
              <a:rPr lang="en-US" u="sng" dirty="0" smtClean="0"/>
              <a:t>Because the 15-month window for retroactive reinstatement has passed</a:t>
            </a:r>
          </a:p>
        </p:txBody>
      </p:sp>
    </p:spTree>
    <p:extLst>
      <p:ext uri="{BB962C8B-B14F-4D97-AF65-F5344CB8AC3E}">
        <p14:creationId xmlns:p14="http://schemas.microsoft.com/office/powerpoint/2010/main" val="194222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Exempt Status Reinstatement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process of filing for exempt status as a 501(c)(3) organization will require the </a:t>
            </a:r>
            <a:r>
              <a:rPr lang="en-US" dirty="0" smtClean="0"/>
              <a:t>following:</a:t>
            </a:r>
          </a:p>
          <a:p>
            <a:pPr lvl="1"/>
            <a:r>
              <a:rPr lang="en-US" dirty="0" smtClean="0"/>
              <a:t>Completion </a:t>
            </a:r>
            <a:r>
              <a:rPr lang="en-US" dirty="0"/>
              <a:t>of the IRS Form 1023 (either long form or EZ where applicable) Application for Recognition of Exemption under Section 501(c)(3).</a:t>
            </a:r>
          </a:p>
          <a:p>
            <a:pPr lvl="1"/>
            <a:r>
              <a:rPr lang="en-US" dirty="0" smtClean="0"/>
              <a:t>A </a:t>
            </a:r>
            <a:r>
              <a:rPr lang="en-US" dirty="0"/>
              <a:t>filing fee to the </a:t>
            </a:r>
            <a:r>
              <a:rPr lang="en-US" i="1" dirty="0"/>
              <a:t>US Treasury</a:t>
            </a:r>
            <a:r>
              <a:rPr lang="en-US" dirty="0"/>
              <a:t> in the amount of $600 for applicant organizations using long Form 1023 or $275 if they qualify to use Form 1023EZ.  </a:t>
            </a:r>
          </a:p>
          <a:p>
            <a:pPr lvl="1"/>
            <a:r>
              <a:rPr lang="en-US" dirty="0"/>
              <a:t>Completion of IRS Form 2848 (Power of Attorney) for those organizations that will use a third party to prepare their Form 1023 applications. </a:t>
            </a:r>
          </a:p>
          <a:p>
            <a:pPr lvl="1"/>
            <a:r>
              <a:rPr lang="en-US" dirty="0"/>
              <a:t>A federal Employer ID Number, which </a:t>
            </a:r>
            <a:r>
              <a:rPr lang="en-US" dirty="0" smtClean="0"/>
              <a:t>most already </a:t>
            </a:r>
            <a:r>
              <a:rPr lang="en-US" dirty="0"/>
              <a:t>have.</a:t>
            </a:r>
          </a:p>
          <a:p>
            <a:pPr lvl="0"/>
            <a:r>
              <a:rPr lang="en-US" dirty="0"/>
              <a:t>A copy of the current Bylaws of the </a:t>
            </a:r>
            <a:r>
              <a:rPr lang="en-US" dirty="0" smtClean="0"/>
              <a:t>unit/chapter</a:t>
            </a:r>
            <a:r>
              <a:rPr lang="en-US" dirty="0"/>
              <a:t>.</a:t>
            </a:r>
          </a:p>
          <a:p>
            <a:pPr lvl="0"/>
            <a:r>
              <a:rPr lang="en-US" dirty="0" smtClean="0"/>
              <a:t>Attorney noted: </a:t>
            </a:r>
          </a:p>
          <a:p>
            <a:pPr lvl="1"/>
            <a:r>
              <a:rPr lang="en-US" dirty="0" smtClean="0"/>
              <a:t>The </a:t>
            </a:r>
            <a:r>
              <a:rPr lang="en-US" dirty="0"/>
              <a:t>unit/chapter’s conflict of interest policy, document retention policy and whistleblower policy. </a:t>
            </a:r>
          </a:p>
          <a:p>
            <a:endParaRPr lang="en-US" dirty="0" smtClean="0"/>
          </a:p>
        </p:txBody>
      </p:sp>
    </p:spTree>
    <p:extLst>
      <p:ext uri="{BB962C8B-B14F-4D97-AF65-F5344CB8AC3E}">
        <p14:creationId xmlns:p14="http://schemas.microsoft.com/office/powerpoint/2010/main" val="317347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and Topics</a:t>
            </a:r>
            <a:endParaRPr lang="en-US" dirty="0"/>
          </a:p>
        </p:txBody>
      </p:sp>
      <p:sp>
        <p:nvSpPr>
          <p:cNvPr id="3" name="Content Placeholder 2"/>
          <p:cNvSpPr>
            <a:spLocks noGrp="1"/>
          </p:cNvSpPr>
          <p:nvPr>
            <p:ph idx="1"/>
          </p:nvPr>
        </p:nvSpPr>
        <p:spPr/>
        <p:txBody>
          <a:bodyPr/>
          <a:lstStyle/>
          <a:p>
            <a:r>
              <a:rPr lang="en-US" dirty="0" smtClean="0"/>
              <a:t>Tax Exempt Status – What is it and how to maintain it?</a:t>
            </a:r>
            <a:endParaRPr lang="en-US" dirty="0"/>
          </a:p>
          <a:p>
            <a:r>
              <a:rPr lang="en-US" dirty="0" smtClean="0"/>
              <a:t>Relationship with AFS (as the Group Exemption holder)</a:t>
            </a:r>
            <a:endParaRPr lang="en-US" dirty="0"/>
          </a:p>
          <a:p>
            <a:r>
              <a:rPr lang="en-US" dirty="0" smtClean="0"/>
              <a:t>Exempt Status Reinstatement</a:t>
            </a:r>
            <a:endParaRPr lang="en-US" dirty="0"/>
          </a:p>
        </p:txBody>
      </p:sp>
    </p:spTree>
    <p:extLst>
      <p:ext uri="{BB962C8B-B14F-4D97-AF65-F5344CB8AC3E}">
        <p14:creationId xmlns:p14="http://schemas.microsoft.com/office/powerpoint/2010/main" val="363987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 Comments?</a:t>
            </a:r>
            <a:endParaRPr lang="en-US" dirty="0"/>
          </a:p>
        </p:txBody>
      </p:sp>
      <p:sp>
        <p:nvSpPr>
          <p:cNvPr id="6" name="Text Placeholder 5"/>
          <p:cNvSpPr>
            <a:spLocks noGrp="1"/>
          </p:cNvSpPr>
          <p:nvPr>
            <p:ph type="body" sz="half" idx="2"/>
          </p:nvPr>
        </p:nvSpPr>
        <p:spPr/>
        <p:txBody>
          <a:bodyPr>
            <a:normAutofit/>
          </a:bodyPr>
          <a:lstStyle/>
          <a:p>
            <a:pPr algn="ctr"/>
            <a:r>
              <a:rPr lang="en-US" sz="2800" dirty="0" smtClean="0"/>
              <a:t>THANK YOU </a:t>
            </a:r>
          </a:p>
          <a:p>
            <a:pPr algn="ctr"/>
            <a:r>
              <a:rPr lang="en-US" sz="2800" dirty="0" smtClean="0"/>
              <a:t>for attending!!</a:t>
            </a:r>
            <a:endParaRPr lang="en-US" sz="2800" dirty="0"/>
          </a:p>
        </p:txBody>
      </p:sp>
      <p:pic>
        <p:nvPicPr>
          <p:cNvPr id="8198" name="Picture 6" descr="Sea and freshwater fish animals isolated sketches Vector Image"/>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7421" b="1742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92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Happy Earth Day. Happy Planet Smiles. Earth Day Vector Cartoon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92137" y="1828800"/>
            <a:ext cx="4680342" cy="4894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44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AFS Units</a:t>
            </a:r>
            <a:endParaRPr lang="en-US" dirty="0"/>
          </a:p>
        </p:txBody>
      </p:sp>
      <p:sp>
        <p:nvSpPr>
          <p:cNvPr id="3" name="Content Placeholder 2"/>
          <p:cNvSpPr>
            <a:spLocks noGrp="1"/>
          </p:cNvSpPr>
          <p:nvPr>
            <p:ph idx="1"/>
          </p:nvPr>
        </p:nvSpPr>
        <p:spPr/>
        <p:txBody>
          <a:bodyPr/>
          <a:lstStyle/>
          <a:p>
            <a:pPr marL="0" indent="0">
              <a:buNone/>
            </a:pPr>
            <a:r>
              <a:rPr lang="en-US" dirty="0" smtClean="0"/>
              <a:t>The Society is comprised of …</a:t>
            </a:r>
          </a:p>
          <a:p>
            <a:pPr marL="0" indent="0">
              <a:buNone/>
            </a:pPr>
            <a:endParaRPr lang="en-US" dirty="0"/>
          </a:p>
          <a:p>
            <a:pPr marL="0" indent="0">
              <a:buNone/>
            </a:pPr>
            <a:r>
              <a:rPr lang="en-US" dirty="0" smtClean="0"/>
              <a:t>	80+ Student sub-units</a:t>
            </a:r>
          </a:p>
          <a:p>
            <a:pPr marL="0" indent="0">
              <a:buNone/>
            </a:pPr>
            <a:r>
              <a:rPr lang="en-US" dirty="0"/>
              <a:t>	</a:t>
            </a:r>
            <a:r>
              <a:rPr lang="en-US" dirty="0" smtClean="0"/>
              <a:t>50 Chapters</a:t>
            </a:r>
          </a:p>
          <a:p>
            <a:pPr marL="0" indent="0">
              <a:buNone/>
            </a:pPr>
            <a:r>
              <a:rPr lang="en-US" dirty="0"/>
              <a:t>	</a:t>
            </a:r>
            <a:r>
              <a:rPr lang="en-US" dirty="0" smtClean="0"/>
              <a:t>22 Sections</a:t>
            </a:r>
          </a:p>
          <a:p>
            <a:pPr marL="0" indent="0">
              <a:buNone/>
            </a:pPr>
            <a:r>
              <a:rPr lang="en-US" dirty="0"/>
              <a:t>	</a:t>
            </a:r>
            <a:r>
              <a:rPr lang="en-US" dirty="0" smtClean="0"/>
              <a:t>4 Divisions</a:t>
            </a:r>
          </a:p>
          <a:p>
            <a:pPr marL="0" indent="0">
              <a:buNone/>
            </a:pPr>
            <a:r>
              <a:rPr lang="en-US" dirty="0"/>
              <a:t>	</a:t>
            </a:r>
            <a:endParaRPr lang="en-US" dirty="0" smtClean="0"/>
          </a:p>
        </p:txBody>
      </p:sp>
      <p:pic>
        <p:nvPicPr>
          <p:cNvPr id="4" name="Picture 2" descr="https://i1.wp.com/fisheries.org/wp-content/uploads/2015/05/division-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5557" y="2498060"/>
            <a:ext cx="4919461" cy="3674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94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AFS maintains and promotes unit resources and reminders through our website, </a:t>
            </a:r>
            <a:r>
              <a:rPr lang="en-US" dirty="0" err="1" smtClean="0"/>
              <a:t>Leaderline</a:t>
            </a:r>
            <a:r>
              <a:rPr lang="en-US" dirty="0" smtClean="0"/>
              <a:t> newsletter and Unit Leader sessions at our annual meeting.</a:t>
            </a:r>
          </a:p>
          <a:p>
            <a:r>
              <a:rPr lang="en-US" dirty="0" smtClean="0"/>
              <a:t>Yet for many reason(s), these messages don’t always make it to Unit leaders</a:t>
            </a:r>
          </a:p>
          <a:p>
            <a:endParaRPr lang="en-US" dirty="0"/>
          </a:p>
          <a:p>
            <a:endParaRPr lang="en-US" dirty="0"/>
          </a:p>
        </p:txBody>
      </p:sp>
      <p:pic>
        <p:nvPicPr>
          <p:cNvPr id="4" name="Picture 3"/>
          <p:cNvPicPr>
            <a:picLocks noChangeAspect="1"/>
          </p:cNvPicPr>
          <p:nvPr/>
        </p:nvPicPr>
        <p:blipFill>
          <a:blip r:embed="rId2"/>
          <a:stretch>
            <a:fillRect/>
          </a:stretch>
        </p:blipFill>
        <p:spPr>
          <a:xfrm>
            <a:off x="3999629" y="3859135"/>
            <a:ext cx="5674913" cy="2202030"/>
          </a:xfrm>
          <a:prstGeom prst="rect">
            <a:avLst/>
          </a:prstGeom>
        </p:spPr>
      </p:pic>
    </p:spTree>
    <p:extLst>
      <p:ext uri="{BB962C8B-B14F-4D97-AF65-F5344CB8AC3E}">
        <p14:creationId xmlns:p14="http://schemas.microsoft.com/office/powerpoint/2010/main" val="61161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Last year, AFS reviewed its Units’ tax filing compliance and realized quite a few had not filed IRS Form 990 (990, EZ, N) recently</a:t>
            </a:r>
          </a:p>
          <a:p>
            <a:r>
              <a:rPr lang="en-US" dirty="0"/>
              <a:t>o</a:t>
            </a:r>
            <a:r>
              <a:rPr lang="en-US" dirty="0" smtClean="0"/>
              <a:t>r, last filed 3 or more years earlier </a:t>
            </a:r>
          </a:p>
          <a:p>
            <a:r>
              <a:rPr lang="en-US" dirty="0" smtClean="0"/>
              <a:t>These later Units, effectively lost tax its exempts status under AFS group exemption since all but a few had applied for reinstatement</a:t>
            </a:r>
          </a:p>
          <a:p>
            <a:endParaRPr lang="en-US" dirty="0"/>
          </a:p>
          <a:p>
            <a:endParaRPr lang="en-US" dirty="0"/>
          </a:p>
        </p:txBody>
      </p:sp>
    </p:spTree>
    <p:extLst>
      <p:ext uri="{BB962C8B-B14F-4D97-AF65-F5344CB8AC3E}">
        <p14:creationId xmlns:p14="http://schemas.microsoft.com/office/powerpoint/2010/main" val="193065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b="1" u="sng" dirty="0"/>
              <a:t>Issue</a:t>
            </a:r>
            <a:r>
              <a:rPr lang="en-US" dirty="0"/>
              <a:t>: To maintain tax-exemption in general and for eligibility under the AFS group tax exemption, </a:t>
            </a:r>
            <a:endParaRPr lang="en-US" dirty="0" smtClean="0"/>
          </a:p>
          <a:p>
            <a:endParaRPr lang="en-US" dirty="0"/>
          </a:p>
          <a:p>
            <a:pPr marL="0" indent="0">
              <a:buNone/>
            </a:pPr>
            <a:r>
              <a:rPr lang="en-US" dirty="0" smtClean="0"/>
              <a:t>	Units </a:t>
            </a:r>
            <a:r>
              <a:rPr lang="en-US" dirty="0"/>
              <a:t>must file Form 990: Return of Organization Exempt from </a:t>
            </a:r>
            <a:r>
              <a:rPr lang="en-US" dirty="0" smtClean="0"/>
              <a:t>	Income </a:t>
            </a:r>
            <a:r>
              <a:rPr lang="en-US" dirty="0"/>
              <a:t>Tax” each year within four and one-half months after </a:t>
            </a:r>
            <a:r>
              <a:rPr lang="en-US" dirty="0" smtClean="0"/>
              <a:t>	the </a:t>
            </a:r>
            <a:r>
              <a:rPr lang="en-US" dirty="0"/>
              <a:t>close of their fiscal year (usually December 31). </a:t>
            </a:r>
            <a:r>
              <a:rPr lang="en-US" dirty="0" smtClean="0"/>
              <a:t>	Organizations </a:t>
            </a:r>
            <a:r>
              <a:rPr lang="en-US" dirty="0"/>
              <a:t>will be revoked by the IRS if they fail to file </a:t>
            </a:r>
            <a:r>
              <a:rPr lang="en-US" dirty="0" smtClean="0"/>
              <a:t>	Form </a:t>
            </a:r>
            <a:r>
              <a:rPr lang="en-US" dirty="0"/>
              <a:t>990, 990ez or 990-N for three consecutive years and may </a:t>
            </a:r>
            <a:r>
              <a:rPr lang="en-US" dirty="0" smtClean="0"/>
              <a:t>	lose </a:t>
            </a:r>
            <a:r>
              <a:rPr lang="en-US" dirty="0"/>
              <a:t>their tax exemption if not retroactively reinstated </a:t>
            </a:r>
            <a:r>
              <a:rPr lang="en-US" dirty="0" smtClean="0"/>
              <a:t>	(</a:t>
            </a:r>
            <a:r>
              <a:rPr lang="en-US" u="sng" dirty="0"/>
              <a:t>generally within 15 months</a:t>
            </a:r>
            <a:r>
              <a:rPr lang="en-US" dirty="0"/>
              <a:t>).</a:t>
            </a:r>
          </a:p>
          <a:p>
            <a:endParaRPr lang="en-US" dirty="0"/>
          </a:p>
        </p:txBody>
      </p:sp>
    </p:spTree>
    <p:extLst>
      <p:ext uri="{BB962C8B-B14F-4D97-AF65-F5344CB8AC3E}">
        <p14:creationId xmlns:p14="http://schemas.microsoft.com/office/powerpoint/2010/main" val="4151875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 Exempt Status</a:t>
            </a:r>
          </a:p>
        </p:txBody>
      </p:sp>
      <p:sp>
        <p:nvSpPr>
          <p:cNvPr id="3" name="Content Placeholder 2"/>
          <p:cNvSpPr>
            <a:spLocks noGrp="1"/>
          </p:cNvSpPr>
          <p:nvPr>
            <p:ph idx="1"/>
          </p:nvPr>
        </p:nvSpPr>
        <p:spPr/>
        <p:txBody>
          <a:bodyPr>
            <a:normAutofit/>
          </a:bodyPr>
          <a:lstStyle/>
          <a:p>
            <a:r>
              <a:rPr lang="en-US" dirty="0"/>
              <a:t>To be tax-exempt under section 501(c)(3) of the Internal Revenue Code, an organization must </a:t>
            </a:r>
            <a:r>
              <a:rPr lang="en-US" dirty="0" smtClean="0"/>
              <a:t>be organized</a:t>
            </a:r>
            <a:r>
              <a:rPr lang="en-US" dirty="0">
                <a:solidFill>
                  <a:schemeClr val="tx2"/>
                </a:solidFill>
              </a:rPr>
              <a:t> and </a:t>
            </a:r>
            <a:r>
              <a:rPr lang="en-US" b="1" dirty="0" smtClean="0">
                <a:solidFill>
                  <a:srgbClr val="0070C0"/>
                </a:solidFill>
              </a:rPr>
              <a:t>operated exclusively for exempt purposes</a:t>
            </a:r>
            <a:r>
              <a:rPr lang="en-US" b="1" dirty="0">
                <a:solidFill>
                  <a:srgbClr val="0070C0"/>
                </a:solidFill>
              </a:rPr>
              <a:t> </a:t>
            </a:r>
            <a:r>
              <a:rPr lang="en-US" dirty="0">
                <a:solidFill>
                  <a:schemeClr val="tx2"/>
                </a:solidFill>
              </a:rPr>
              <a:t>set forth in section 501(c)(3), and none of its earnings </a:t>
            </a:r>
            <a:r>
              <a:rPr lang="en-US" dirty="0" smtClean="0">
                <a:solidFill>
                  <a:schemeClr val="tx2"/>
                </a:solidFill>
              </a:rPr>
              <a:t>may insure</a:t>
            </a:r>
            <a:r>
              <a:rPr lang="en-US" dirty="0">
                <a:solidFill>
                  <a:schemeClr val="tx2"/>
                </a:solidFill>
              </a:rPr>
              <a:t> to any private </a:t>
            </a:r>
            <a:r>
              <a:rPr lang="en-US" dirty="0"/>
              <a:t>shareholder or individual. </a:t>
            </a:r>
            <a:endParaRPr lang="en-US" dirty="0" smtClean="0"/>
          </a:p>
          <a:p>
            <a:r>
              <a:rPr lang="en-US" dirty="0" smtClean="0"/>
              <a:t>Exempt purposes include:</a:t>
            </a:r>
          </a:p>
          <a:p>
            <a:pPr lvl="1"/>
            <a:r>
              <a:rPr lang="en-US" dirty="0" smtClean="0"/>
              <a:t>charitable</a:t>
            </a:r>
            <a:r>
              <a:rPr lang="en-US" dirty="0"/>
              <a:t>, religious, educational, scientific, literary, testing for public safety, fostering national or international amateur sports competition, and preventing cruelty to children or animals. </a:t>
            </a:r>
            <a:endParaRPr lang="en-US" dirty="0" smtClean="0"/>
          </a:p>
          <a:p>
            <a:r>
              <a:rPr lang="en-US" dirty="0" smtClean="0"/>
              <a:t>The </a:t>
            </a:r>
            <a:r>
              <a:rPr lang="en-US" dirty="0"/>
              <a:t>term </a:t>
            </a:r>
            <a:r>
              <a:rPr lang="en-US" b="1" dirty="0"/>
              <a:t>charitable</a:t>
            </a:r>
            <a:r>
              <a:rPr lang="en-US" dirty="0"/>
              <a:t> </a:t>
            </a:r>
            <a:r>
              <a:rPr lang="en-US" dirty="0" smtClean="0"/>
              <a:t>includes </a:t>
            </a:r>
            <a:r>
              <a:rPr lang="en-US" b="1" u="sng" dirty="0">
                <a:solidFill>
                  <a:srgbClr val="0070C0"/>
                </a:solidFill>
              </a:rPr>
              <a:t>advancement of education or science</a:t>
            </a:r>
            <a:r>
              <a:rPr lang="en-US" u="sng" dirty="0"/>
              <a:t>;</a:t>
            </a:r>
            <a:r>
              <a:rPr lang="en-US" dirty="0"/>
              <a:t> </a:t>
            </a:r>
            <a:r>
              <a:rPr lang="en-US" dirty="0" smtClean="0"/>
              <a:t>and many </a:t>
            </a:r>
            <a:r>
              <a:rPr lang="en-US" dirty="0" smtClean="0"/>
              <a:t>others.</a:t>
            </a:r>
            <a:endParaRPr lang="en-US" dirty="0"/>
          </a:p>
        </p:txBody>
      </p:sp>
    </p:spTree>
    <p:extLst>
      <p:ext uri="{BB962C8B-B14F-4D97-AF65-F5344CB8AC3E}">
        <p14:creationId xmlns:p14="http://schemas.microsoft.com/office/powerpoint/2010/main" val="8840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you know …</a:t>
            </a:r>
            <a:endParaRPr lang="en-US" dirty="0"/>
          </a:p>
        </p:txBody>
      </p:sp>
      <p:sp>
        <p:nvSpPr>
          <p:cNvPr id="3" name="Content Placeholder 2"/>
          <p:cNvSpPr>
            <a:spLocks noGrp="1"/>
          </p:cNvSpPr>
          <p:nvPr>
            <p:ph idx="1"/>
          </p:nvPr>
        </p:nvSpPr>
        <p:spPr/>
        <p:txBody>
          <a:bodyPr/>
          <a:lstStyle/>
          <a:p>
            <a:r>
              <a:rPr lang="en-US" dirty="0"/>
              <a:t>Most popular leagues that joined the 501(c)(6) group have given up their status. Most recently the NFL dropped its status in 2015, while Major League Baseball (MLB) relinquished its status in 2007. The National </a:t>
            </a:r>
            <a:r>
              <a:rPr lang="en-US" dirty="0" smtClean="0"/>
              <a:t>Basketball </a:t>
            </a:r>
            <a:r>
              <a:rPr lang="en-US" dirty="0"/>
              <a:t>Association (NBA) was never tax-exempt</a:t>
            </a:r>
            <a:r>
              <a:rPr lang="en-US" dirty="0" smtClean="0"/>
              <a:t>.</a:t>
            </a:r>
          </a:p>
          <a:p>
            <a:endParaRPr lang="en-US" dirty="0" smtClean="0"/>
          </a:p>
          <a:p>
            <a:endParaRPr lang="en-US" dirty="0"/>
          </a:p>
          <a:p>
            <a:r>
              <a:rPr lang="en-US" dirty="0" smtClean="0"/>
              <a:t>In </a:t>
            </a:r>
            <a:r>
              <a:rPr lang="en-US" dirty="0"/>
              <a:t>2016, </a:t>
            </a:r>
            <a:r>
              <a:rPr lang="en-US" dirty="0" smtClean="0"/>
              <a:t>the </a:t>
            </a:r>
            <a:r>
              <a:rPr lang="en-US" u="sng" dirty="0" smtClean="0"/>
              <a:t>PGA Tour</a:t>
            </a:r>
            <a:r>
              <a:rPr lang="en-US" dirty="0"/>
              <a:t> reported over $1.2 billion in revenue in its 990 form, </a:t>
            </a:r>
            <a:r>
              <a:rPr lang="en-US" dirty="0" smtClean="0"/>
              <a:t>its </a:t>
            </a:r>
            <a:r>
              <a:rPr lang="en-US" dirty="0"/>
              <a:t>version of a tax return. For comparison, in 2015 (its last year exempt), </a:t>
            </a:r>
            <a:r>
              <a:rPr lang="en-US" dirty="0" smtClean="0"/>
              <a:t>the </a:t>
            </a:r>
            <a:r>
              <a:rPr lang="en-US" u="sng" dirty="0" smtClean="0"/>
              <a:t>NFL</a:t>
            </a:r>
            <a:r>
              <a:rPr lang="en-US" dirty="0"/>
              <a:t> league office reported $82 million.</a:t>
            </a:r>
            <a:endParaRPr lang="en-US" dirty="0"/>
          </a:p>
        </p:txBody>
      </p:sp>
      <p:sp>
        <p:nvSpPr>
          <p:cNvPr id="4" name="AutoShape 2" descr="Image result for pga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pga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PGA Tour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417" y="3234849"/>
            <a:ext cx="985342" cy="125877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National Football League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818" y="4949220"/>
            <a:ext cx="1172622" cy="1611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69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ales Direction 16X9">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direction presentation (widescreen).potx" id="{D17AB31B-F25B-45F4-B34E-C6982D129A29}" vid="{B63A7B92-8C2A-4E6A-9062-768A2448E61C}"/>
    </a:ext>
  </a:extLst>
</a:theme>
</file>

<file path=ppt/theme/theme2.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direction presentation (widescreen)</Template>
  <TotalTime>2780</TotalTime>
  <Words>1308</Words>
  <Application>Microsoft Office PowerPoint</Application>
  <PresentationFormat>Widescreen</PresentationFormat>
  <Paragraphs>88</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Book Antiqua</vt:lpstr>
      <vt:lpstr>Wingdings</vt:lpstr>
      <vt:lpstr>Sales Direction 16X9</vt:lpstr>
      <vt:lpstr>Chapter/Unit Tax Exempt Status &amp; Reinstatement</vt:lpstr>
      <vt:lpstr>Agenda and Topics</vt:lpstr>
      <vt:lpstr>PowerPoint Presentation</vt:lpstr>
      <vt:lpstr>AFS Units</vt:lpstr>
      <vt:lpstr>Background</vt:lpstr>
      <vt:lpstr>Background</vt:lpstr>
      <vt:lpstr>Background</vt:lpstr>
      <vt:lpstr>Tax Exempt Status</vt:lpstr>
      <vt:lpstr>Did you know …</vt:lpstr>
      <vt:lpstr>Other Groups that are Tax Exempt</vt:lpstr>
      <vt:lpstr>Tax Exempt Status</vt:lpstr>
      <vt:lpstr>Tax Exempt Status</vt:lpstr>
      <vt:lpstr>Tax Exempt Status</vt:lpstr>
      <vt:lpstr>Tax Forms</vt:lpstr>
      <vt:lpstr>Group Exemptions</vt:lpstr>
      <vt:lpstr>Group Exemptions</vt:lpstr>
      <vt:lpstr>Exempt Status Reinstatement</vt:lpstr>
      <vt:lpstr>Exempt Status Reinstatement</vt:lpstr>
      <vt:lpstr>Exempt Status Reinstatement</vt:lpstr>
      <vt:lpstr>Questions / Comments?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Chapter/Unit Tax Exempt Status Reinstatement</dc:title>
  <dc:creator>Dan Cassidy</dc:creator>
  <cp:lastModifiedBy>Dan Cassidy</cp:lastModifiedBy>
  <cp:revision>41</cp:revision>
  <dcterms:created xsi:type="dcterms:W3CDTF">2020-03-04T17:56:28Z</dcterms:created>
  <dcterms:modified xsi:type="dcterms:W3CDTF">2020-04-22T17:54:56Z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