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24"/>
  </p:notesMasterIdLst>
  <p:sldIdLst>
    <p:sldId id="256" r:id="rId2"/>
    <p:sldId id="295" r:id="rId3"/>
    <p:sldId id="296" r:id="rId4"/>
    <p:sldId id="297" r:id="rId5"/>
    <p:sldId id="304" r:id="rId6"/>
    <p:sldId id="293" r:id="rId7"/>
    <p:sldId id="291" r:id="rId8"/>
    <p:sldId id="290" r:id="rId9"/>
    <p:sldId id="265" r:id="rId10"/>
    <p:sldId id="285" r:id="rId11"/>
    <p:sldId id="258" r:id="rId12"/>
    <p:sldId id="305" r:id="rId13"/>
    <p:sldId id="306" r:id="rId14"/>
    <p:sldId id="308" r:id="rId15"/>
    <p:sldId id="307" r:id="rId16"/>
    <p:sldId id="299" r:id="rId17"/>
    <p:sldId id="301" r:id="rId18"/>
    <p:sldId id="289" r:id="rId19"/>
    <p:sldId id="292" r:id="rId20"/>
    <p:sldId id="298" r:id="rId21"/>
    <p:sldId id="294" r:id="rId22"/>
    <p:sldId id="302"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oy Brandt" initials="TB" lastIdx="5" clrIdx="0">
    <p:extLst/>
  </p:cmAuthor>
  <p:cmAuthor id="2" name="Scott Bonar" initials="SB" lastIdx="1" clrIdx="1">
    <p:extLst/>
  </p:cmAuthor>
  <p:cmAuthor id="3" name="Lauren Maza" initials="LM" lastIdx="15" clrIdx="2">
    <p:extLst>
      <p:ext uri="{19B8F6BF-5375-455C-9EA6-DF929625EA0E}">
        <p15:presenceInfo xmlns:p15="http://schemas.microsoft.com/office/powerpoint/2012/main" userId="S-1-5-21-3811352384-4021726485-2373255062-2648" providerId="AD"/>
      </p:ext>
    </p:extLst>
  </p:cmAuthor>
  <p:cmAuthor id="4" name="Jesse Trushenski" initials="JT" lastIdx="19" clrIdx="3">
    <p:extLst>
      <p:ext uri="{19B8F6BF-5375-455C-9EA6-DF929625EA0E}">
        <p15:presenceInfo xmlns:p15="http://schemas.microsoft.com/office/powerpoint/2012/main" userId="d5f5f2560386f0a3" providerId="Windows Live"/>
      </p:ext>
    </p:extLst>
  </p:cmAuthor>
  <p:cmAuthor id="5" name="Dan Cassidy" initials="DC" lastIdx="2" clrIdx="4">
    <p:extLst>
      <p:ext uri="{19B8F6BF-5375-455C-9EA6-DF929625EA0E}">
        <p15:presenceInfo xmlns:p15="http://schemas.microsoft.com/office/powerpoint/2012/main" userId="S-1-5-21-3811352384-4021726485-2373255062-1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3818"/>
  </p:normalViewPr>
  <p:slideViewPr>
    <p:cSldViewPr>
      <p:cViewPr varScale="1">
        <p:scale>
          <a:sx n="64" d="100"/>
          <a:sy n="64" d="100"/>
        </p:scale>
        <p:origin x="620" y="56"/>
      </p:cViewPr>
      <p:guideLst>
        <p:guide orient="horz" pos="2160"/>
        <p:guide pos="2880"/>
      </p:guideLst>
    </p:cSldViewPr>
  </p:slideViewPr>
  <p:outlineViewPr>
    <p:cViewPr>
      <p:scale>
        <a:sx n="33" d="100"/>
        <a:sy n="33" d="100"/>
      </p:scale>
      <p:origin x="0" y="-7168"/>
    </p:cViewPr>
  </p:outlineViewPr>
  <p:notesTextViewPr>
    <p:cViewPr>
      <p:scale>
        <a:sx n="1" d="1"/>
        <a:sy n="1" d="1"/>
      </p:scale>
      <p:origin x="0" y="0"/>
    </p:cViewPr>
  </p:notesTextViewPr>
  <p:sorterViewPr>
    <p:cViewPr>
      <p:scale>
        <a:sx n="100" d="100"/>
        <a:sy n="100" d="100"/>
      </p:scale>
      <p:origin x="0" y="-3342"/>
    </p:cViewPr>
  </p:sorterViewPr>
  <p:notesViewPr>
    <p:cSldViewPr>
      <p:cViewPr varScale="1">
        <p:scale>
          <a:sx n="51" d="100"/>
          <a:sy n="51" d="100"/>
        </p:scale>
        <p:origin x="266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22DA185-3F9E-424E-AA82-1A9988C72EB9}" type="datetimeFigureOut">
              <a:rPr lang="en-US" smtClean="0"/>
              <a:t>1/23/2019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648E691-F358-4380-B65D-A96543F7406A}" type="slidenum">
              <a:rPr lang="en-US" smtClean="0"/>
              <a:t>‹#›</a:t>
            </a:fld>
            <a:endParaRPr lang="en-US"/>
          </a:p>
        </p:txBody>
      </p:sp>
    </p:spTree>
    <p:extLst>
      <p:ext uri="{BB962C8B-B14F-4D97-AF65-F5344CB8AC3E}">
        <p14:creationId xmlns:p14="http://schemas.microsoft.com/office/powerpoint/2010/main" val="4194357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Greetings from your AFS Officers and the AFS headquarters office in Bethesda, Maryland!  We thank you for giving us a few minutes to say hello during your unit meeting and to provide you with and update on AFS and our many activities. Thank you also for being a member of your chapter, and we hope you enjoy your time at your chapter’s meeting! </a:t>
            </a:r>
            <a:endParaRPr lang="en-US" b="0" dirty="0" smtClean="0">
              <a:effectLst/>
            </a:endParaRPr>
          </a:p>
        </p:txBody>
      </p:sp>
      <p:sp>
        <p:nvSpPr>
          <p:cNvPr id="4" name="Slide Number Placeholder 3"/>
          <p:cNvSpPr>
            <a:spLocks noGrp="1"/>
          </p:cNvSpPr>
          <p:nvPr>
            <p:ph type="sldNum" sz="quarter" idx="10"/>
          </p:nvPr>
        </p:nvSpPr>
        <p:spPr/>
        <p:txBody>
          <a:bodyPr/>
          <a:lstStyle/>
          <a:p>
            <a:fld id="{3648E691-F358-4380-B65D-A96543F7406A}" type="slidenum">
              <a:rPr lang="en-US" smtClean="0"/>
              <a:t>1</a:t>
            </a:fld>
            <a:endParaRPr lang="en-US"/>
          </a:p>
        </p:txBody>
      </p:sp>
    </p:spTree>
    <p:extLst>
      <p:ext uri="{BB962C8B-B14F-4D97-AF65-F5344CB8AC3E}">
        <p14:creationId xmlns:p14="http://schemas.microsoft.com/office/powerpoint/2010/main" val="2330826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2019, we’re doing things a little differently for the Annual Meeting. AFS will be joining with The Wildlife Society for a joint meeting in Reno, Nevada. This momentous event will likely be the largest gathering to date of wildlife and fisheries biologist and managers! We hope to see you September!  Of course, we recognize that attending the Society’s annual meeting may not be possible for many of you due to travel constraints but there is much more about AFS that is beneficial even if you can’t attend in person.</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10</a:t>
            </a:fld>
            <a:endParaRPr lang="en-US"/>
          </a:p>
        </p:txBody>
      </p:sp>
    </p:spTree>
    <p:extLst>
      <p:ext uri="{BB962C8B-B14F-4D97-AF65-F5344CB8AC3E}">
        <p14:creationId xmlns:p14="http://schemas.microsoft.com/office/powerpoint/2010/main" val="2687193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Since AFS is made of a community of fisheries professionals, your membership presents opportunities within the Society to meet fish folk with similar interests. You already know about your local chapter, but there are also four geographic divisions within AFS, all of which host some sort of annual meeting within their region and often these are easier to attend than the national meeting.  Furthermore, if you have an interest in say, Fish Health, Genetics, Fish Culture, or any one of 23 different subject areas you can join an AFS section that focuses on those special interests. You are free to join as many sections as you’d like!</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11</a:t>
            </a:fld>
            <a:endParaRPr lang="en-US"/>
          </a:p>
        </p:txBody>
      </p:sp>
    </p:spTree>
    <p:extLst>
      <p:ext uri="{BB962C8B-B14F-4D97-AF65-F5344CB8AC3E}">
        <p14:creationId xmlns:p14="http://schemas.microsoft.com/office/powerpoint/2010/main" val="3862768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You know that you should keep track of policy and legislation related to aquatic conservation - these issues matter and have an impact upon your ability to do your job - but sometimes work and life get in the way. As another member benefit, AFS helps support government programs on behalf of fisheries professionals. Sometimes AFS is one a few voices, if not the only voice, which is advocating for fisheries science and management.</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12</a:t>
            </a:fld>
            <a:endParaRPr lang="en-US"/>
          </a:p>
        </p:txBody>
      </p:sp>
    </p:spTree>
    <p:extLst>
      <p:ext uri="{BB962C8B-B14F-4D97-AF65-F5344CB8AC3E}">
        <p14:creationId xmlns:p14="http://schemas.microsoft.com/office/powerpoint/2010/main" val="3880336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For example, AFS has actively supported robust funding for the USGS Cooperative Fish and Wildlife Units after the Trump Administration sought to eliminate all 40 units in 38 states. To do this, AFS met with USGS Director Jim Reilly, The Office of Management and Budget, and sent letters to Congress stressing the importance of the units to fisheries professionals and urging them to support funding for critical program vacancies.</a:t>
            </a:r>
            <a:endParaRPr lang="en-US" b="0" dirty="0" smtClean="0">
              <a:effectLst/>
            </a:endParaRPr>
          </a:p>
        </p:txBody>
      </p:sp>
      <p:sp>
        <p:nvSpPr>
          <p:cNvPr id="4" name="Slide Number Placeholder 3"/>
          <p:cNvSpPr>
            <a:spLocks noGrp="1"/>
          </p:cNvSpPr>
          <p:nvPr>
            <p:ph type="sldNum" sz="quarter" idx="10"/>
          </p:nvPr>
        </p:nvSpPr>
        <p:spPr/>
        <p:txBody>
          <a:bodyPr/>
          <a:lstStyle/>
          <a:p>
            <a:fld id="{3648E691-F358-4380-B65D-A96543F7406A}" type="slidenum">
              <a:rPr lang="en-US" smtClean="0"/>
              <a:t>13</a:t>
            </a:fld>
            <a:endParaRPr lang="en-US"/>
          </a:p>
        </p:txBody>
      </p:sp>
    </p:spTree>
    <p:extLst>
      <p:ext uri="{BB962C8B-B14F-4D97-AF65-F5344CB8AC3E}">
        <p14:creationId xmlns:p14="http://schemas.microsoft.com/office/powerpoint/2010/main" val="2843413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AFS directed significant time and effort in support of the Recovering America’s Wildlife Act, a bill that calls for dedicated funding for state agencies to conduct proactive fish and wildlife conservation. AFS efforts to support this bill included holding dozens of meetings on Capitol Hill, releasing a new report with The National Wildlife Federation and The Wildlife Society on the wildlife crisis, and conducting an educational Capitol Hill briefing on the report.</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14</a:t>
            </a:fld>
            <a:endParaRPr lang="en-US"/>
          </a:p>
        </p:txBody>
      </p:sp>
    </p:spTree>
    <p:extLst>
      <p:ext uri="{BB962C8B-B14F-4D97-AF65-F5344CB8AC3E}">
        <p14:creationId xmlns:p14="http://schemas.microsoft.com/office/powerpoint/2010/main" val="3759828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AFS worked closely with conservation partners in opposition to proposed roll-backs of the Clean Water Rule. Actions included developing an important synthesis paper on the value of Headwater Streams, submitting regulatory comments and helping to educate members and the public about the importance of federal protection of small streams and wetlands for fish and wildlife.</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It’s also important to note that AFS leadership frequently meets with and informs state and federal agency directors on the importance of fisheries professionalism, training, and support. The point here is that, without AFS, an important voice would be missing.</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15</a:t>
            </a:fld>
            <a:endParaRPr lang="en-US"/>
          </a:p>
        </p:txBody>
      </p:sp>
    </p:spTree>
    <p:extLst>
      <p:ext uri="{BB962C8B-B14F-4D97-AF65-F5344CB8AC3E}">
        <p14:creationId xmlns:p14="http://schemas.microsoft.com/office/powerpoint/2010/main" val="3068512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By joining AFS, you’re joining a long history of practitioners in fisheries and a legacy of members working in freshwater and marine conservation. The Society was started by fisheries biologists, for fisheries biologists and has continued addressing the common needs of all within the profession to the present day. AFS will be celebrating its 150th anniversary in 2020, with a year of commemorations that kick off at the Reno-Tahoe meeting. We’re proud of this history spanning a century and a half, and we need your help and commitment to ensure the future of fisheries for the next 150 years! The future is uncertain, and we urge you to join with the organization that is as concerned about the future of your profession as you are.</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16</a:t>
            </a:fld>
            <a:endParaRPr lang="en-US"/>
          </a:p>
        </p:txBody>
      </p:sp>
    </p:spTree>
    <p:extLst>
      <p:ext uri="{BB962C8B-B14F-4D97-AF65-F5344CB8AC3E}">
        <p14:creationId xmlns:p14="http://schemas.microsoft.com/office/powerpoint/2010/main" val="1843525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Wait, you’re still not convinced? There’s no need to take our word for it. Here are a few comments from members! </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17</a:t>
            </a:fld>
            <a:endParaRPr lang="en-US"/>
          </a:p>
        </p:txBody>
      </p:sp>
    </p:spTree>
    <p:extLst>
      <p:ext uri="{BB962C8B-B14F-4D97-AF65-F5344CB8AC3E}">
        <p14:creationId xmlns:p14="http://schemas.microsoft.com/office/powerpoint/2010/main" val="1999154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From Aaron Martin, with the Fish and Wildlife Service in Anchorage, Alaska: “</a:t>
            </a:r>
            <a:r>
              <a:rPr lang="en-US" sz="1200" b="0" i="1" u="none" strike="noStrike" kern="1200" dirty="0" smtClean="0">
                <a:solidFill>
                  <a:schemeClr val="tx1"/>
                </a:solidFill>
                <a:effectLst/>
                <a:latin typeface="+mn-lt"/>
                <a:ea typeface="+mn-ea"/>
                <a:cs typeface="+mn-cs"/>
              </a:rPr>
              <a:t>My Alaska Chapter requires full AFS membership because we saw the clear benefits. We can simply do more…with more resources.”</a:t>
            </a:r>
            <a:endParaRPr lang="en-US" b="0" dirty="0" smtClean="0">
              <a:effectLst/>
            </a:endParaRPr>
          </a:p>
        </p:txBody>
      </p:sp>
      <p:sp>
        <p:nvSpPr>
          <p:cNvPr id="4" name="Slide Number Placeholder 3"/>
          <p:cNvSpPr>
            <a:spLocks noGrp="1"/>
          </p:cNvSpPr>
          <p:nvPr>
            <p:ph type="sldNum" sz="quarter" idx="10"/>
          </p:nvPr>
        </p:nvSpPr>
        <p:spPr/>
        <p:txBody>
          <a:bodyPr/>
          <a:lstStyle/>
          <a:p>
            <a:fld id="{3648E691-F358-4380-B65D-A96543F7406A}" type="slidenum">
              <a:rPr lang="en-US" smtClean="0"/>
              <a:t>18</a:t>
            </a:fld>
            <a:endParaRPr lang="en-US"/>
          </a:p>
        </p:txBody>
      </p:sp>
    </p:spTree>
    <p:extLst>
      <p:ext uri="{BB962C8B-B14F-4D97-AF65-F5344CB8AC3E}">
        <p14:creationId xmlns:p14="http://schemas.microsoft.com/office/powerpoint/2010/main" val="3706481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1" u="none" strike="noStrike" kern="1200" dirty="0" smtClean="0">
                <a:solidFill>
                  <a:schemeClr val="tx1"/>
                </a:solidFill>
                <a:effectLst/>
                <a:latin typeface="+mn-lt"/>
                <a:ea typeface="+mn-ea"/>
                <a:cs typeface="+mn-cs"/>
              </a:rPr>
              <a:t>“Being a part of the AFS community means having access to the professional network, tools, and knowledge needed to address the complexities of fisheries conservation.” </a:t>
            </a:r>
            <a:r>
              <a:rPr lang="en-US" sz="1200" b="0" i="0" u="none" strike="noStrike" kern="1200" dirty="0" smtClean="0">
                <a:solidFill>
                  <a:schemeClr val="tx1"/>
                </a:solidFill>
                <a:effectLst/>
                <a:latin typeface="+mn-lt"/>
                <a:ea typeface="+mn-ea"/>
                <a:cs typeface="+mn-cs"/>
              </a:rPr>
              <a:t>says Jesse Trushenski, from Bozeman, Montana.</a:t>
            </a:r>
            <a:endParaRPr lang="en-US" b="0" dirty="0" smtClean="0">
              <a:effectLst/>
            </a:endParaRPr>
          </a:p>
        </p:txBody>
      </p:sp>
      <p:sp>
        <p:nvSpPr>
          <p:cNvPr id="4" name="Slide Number Placeholder 3"/>
          <p:cNvSpPr>
            <a:spLocks noGrp="1"/>
          </p:cNvSpPr>
          <p:nvPr>
            <p:ph type="sldNum" sz="quarter" idx="10"/>
          </p:nvPr>
        </p:nvSpPr>
        <p:spPr/>
        <p:txBody>
          <a:bodyPr/>
          <a:lstStyle/>
          <a:p>
            <a:fld id="{3648E691-F358-4380-B65D-A96543F7406A}" type="slidenum">
              <a:rPr lang="en-US" smtClean="0"/>
              <a:t>19</a:t>
            </a:fld>
            <a:endParaRPr lang="en-US"/>
          </a:p>
        </p:txBody>
      </p:sp>
    </p:spTree>
    <p:extLst>
      <p:ext uri="{BB962C8B-B14F-4D97-AF65-F5344CB8AC3E}">
        <p14:creationId xmlns:p14="http://schemas.microsoft.com/office/powerpoint/2010/main" val="311734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As a fisheries professional, you spend your time dedicated to research and management in the field, lab, and in your agency’s offices. While you spend time every day thinking about species, populations, habitats and much more in freshwater or marine settings….</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2</a:t>
            </a:fld>
            <a:endParaRPr lang="en-US"/>
          </a:p>
        </p:txBody>
      </p:sp>
    </p:spTree>
    <p:extLst>
      <p:ext uri="{BB962C8B-B14F-4D97-AF65-F5344CB8AC3E}">
        <p14:creationId xmlns:p14="http://schemas.microsoft.com/office/powerpoint/2010/main" val="1986038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Remember that AFS as an organization is dependent upon volunteers for continuity. We depend on volunteer leadership to set the course of the organization! As a new member, we know that it can seem intimidating to become involved for the first time with “several thousand of your closest friends”. Suggestions for becoming involved towards the beginning of your membership with AFS include joining a committee or mentoring a student at a local or national event. Your commitment ensures the future of the Society, the profession, and the quality of aquatic resources for future generations. </a:t>
            </a:r>
            <a:endParaRPr lang="en-US" b="0" dirty="0" smtClean="0">
              <a:effectLst/>
            </a:endParaRPr>
          </a:p>
        </p:txBody>
      </p:sp>
      <p:sp>
        <p:nvSpPr>
          <p:cNvPr id="4" name="Slide Number Placeholder 3"/>
          <p:cNvSpPr>
            <a:spLocks noGrp="1"/>
          </p:cNvSpPr>
          <p:nvPr>
            <p:ph type="sldNum" sz="quarter" idx="10"/>
          </p:nvPr>
        </p:nvSpPr>
        <p:spPr/>
        <p:txBody>
          <a:bodyPr/>
          <a:lstStyle/>
          <a:p>
            <a:fld id="{3648E691-F358-4380-B65D-A96543F7406A}" type="slidenum">
              <a:rPr lang="en-US" smtClean="0"/>
              <a:t>20</a:t>
            </a:fld>
            <a:endParaRPr lang="en-US"/>
          </a:p>
        </p:txBody>
      </p:sp>
    </p:spTree>
    <p:extLst>
      <p:ext uri="{BB962C8B-B14F-4D97-AF65-F5344CB8AC3E}">
        <p14:creationId xmlns:p14="http://schemas.microsoft.com/office/powerpoint/2010/main" val="878354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With all of this in mind and as we approach the 150th anniversary of the Society, we look forward to having you aboard as an AFS member! Additional information regarding membership is available on the AFS website, or feel free to contact our membership team.</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21</a:t>
            </a:fld>
            <a:endParaRPr lang="en-US"/>
          </a:p>
        </p:txBody>
      </p:sp>
    </p:spTree>
    <p:extLst>
      <p:ext uri="{BB962C8B-B14F-4D97-AF65-F5344CB8AC3E}">
        <p14:creationId xmlns:p14="http://schemas.microsoft.com/office/powerpoint/2010/main" val="3082413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closing, we thank you again for giving us a few minutes of your time today. Enjoy the rest of your time with your chapter!</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22</a:t>
            </a:fld>
            <a:endParaRPr lang="en-US"/>
          </a:p>
        </p:txBody>
      </p:sp>
    </p:spTree>
    <p:extLst>
      <p:ext uri="{BB962C8B-B14F-4D97-AF65-F5344CB8AC3E}">
        <p14:creationId xmlns:p14="http://schemas.microsoft.com/office/powerpoint/2010/main" val="1695837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...have you ever felt lost at sea as a professional? </a:t>
            </a:r>
            <a:endParaRPr lang="en-US" b="0" dirty="0" smtClean="0">
              <a:effectLst/>
            </a:endParaRPr>
          </a:p>
          <a:p>
            <a:pPr rtl="0"/>
            <a:r>
              <a:rPr lang="en-US" sz="1200" b="0" i="0" u="none" strike="noStrike" kern="1200" dirty="0" smtClean="0">
                <a:solidFill>
                  <a:schemeClr val="tx1"/>
                </a:solidFill>
                <a:effectLst/>
                <a:latin typeface="+mn-lt"/>
                <a:ea typeface="+mn-ea"/>
                <a:cs typeface="+mn-cs"/>
              </a:rPr>
              <a:t>Where can you go for the latest information related to your field?  Who is out there advocating for professionalism? Where do you go to find information about jobs and training?</a:t>
            </a:r>
            <a:endParaRPr lang="en-US" b="0" dirty="0" smtClean="0">
              <a:effectLst/>
            </a:endParaRPr>
          </a:p>
        </p:txBody>
      </p:sp>
      <p:sp>
        <p:nvSpPr>
          <p:cNvPr id="4" name="Slide Number Placeholder 3"/>
          <p:cNvSpPr>
            <a:spLocks noGrp="1"/>
          </p:cNvSpPr>
          <p:nvPr>
            <p:ph type="sldNum" sz="quarter" idx="10"/>
          </p:nvPr>
        </p:nvSpPr>
        <p:spPr/>
        <p:txBody>
          <a:bodyPr/>
          <a:lstStyle/>
          <a:p>
            <a:fld id="{3648E691-F358-4380-B65D-A96543F7406A}" type="slidenum">
              <a:rPr lang="en-US" smtClean="0"/>
              <a:t>3</a:t>
            </a:fld>
            <a:endParaRPr lang="en-US"/>
          </a:p>
        </p:txBody>
      </p:sp>
    </p:spTree>
    <p:extLst>
      <p:ext uri="{BB962C8B-B14F-4D97-AF65-F5344CB8AC3E}">
        <p14:creationId xmlns:p14="http://schemas.microsoft.com/office/powerpoint/2010/main" val="355986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We suggest that you think of making the American Fisheries Society more than just the chapter meeting you attend, which I would agree is important, but to think about AFS as your professional home!</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4</a:t>
            </a:fld>
            <a:endParaRPr lang="en-US"/>
          </a:p>
        </p:txBody>
      </p:sp>
    </p:spTree>
    <p:extLst>
      <p:ext uri="{BB962C8B-B14F-4D97-AF65-F5344CB8AC3E}">
        <p14:creationId xmlns:p14="http://schemas.microsoft.com/office/powerpoint/2010/main" val="122015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 hope that each of you recognize that there is much more to AFS than chapters! If you enjoy the benefits you receive from your local chapter, consider joining the American Fisheries Society at the national level! AFS is a national professional membership association for fisheries professionals, with a governing board and full-time staff working for the membership. You will be joining over 8000 members, primarily from the US and Canada, who work towards common goals of improving research, best practices, and sustainable management of fisheries resources.</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5</a:t>
            </a:fld>
            <a:endParaRPr lang="en-US"/>
          </a:p>
        </p:txBody>
      </p:sp>
    </p:spTree>
    <p:extLst>
      <p:ext uri="{BB962C8B-B14F-4D97-AF65-F5344CB8AC3E}">
        <p14:creationId xmlns:p14="http://schemas.microsoft.com/office/powerpoint/2010/main" val="400165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AFS members have a range of backgrounds and expertise and include </a:t>
            </a:r>
            <a:r>
              <a:rPr lang="en-US" sz="1200" b="0" i="0" u="none" strike="noStrike" kern="1200" dirty="0" err="1" smtClean="0">
                <a:solidFill>
                  <a:schemeClr val="tx1"/>
                </a:solidFill>
                <a:effectLst/>
                <a:latin typeface="+mn-lt"/>
                <a:ea typeface="+mn-ea"/>
                <a:cs typeface="+mn-cs"/>
              </a:rPr>
              <a:t>aquaculturists</a:t>
            </a:r>
            <a:r>
              <a:rPr lang="en-US" sz="1200" b="0" i="0" u="none" strike="noStrike" kern="1200" dirty="0" smtClean="0">
                <a:solidFill>
                  <a:schemeClr val="tx1"/>
                </a:solidFill>
                <a:effectLst/>
                <a:latin typeface="+mn-lt"/>
                <a:ea typeface="+mn-ea"/>
                <a:cs typeface="+mn-cs"/>
              </a:rPr>
              <a:t>, biologists, ecologists, economists, engineers, fisheries managers, geneticists and social scientists.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AFS members represent Federal and State government agencies, commercial operations, academic institutions, research firms, student groups and media outlets.</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Sounds like an interesting group, you’re thinking, but what’s in it for me? What is included in my membership?</a:t>
            </a:r>
            <a:endParaRPr lang="en-US" b="0" dirty="0" smtClean="0">
              <a:effectLst/>
            </a:endParaRPr>
          </a:p>
        </p:txBody>
      </p:sp>
      <p:sp>
        <p:nvSpPr>
          <p:cNvPr id="4" name="Slide Number Placeholder 3"/>
          <p:cNvSpPr>
            <a:spLocks noGrp="1"/>
          </p:cNvSpPr>
          <p:nvPr>
            <p:ph type="sldNum" sz="quarter" idx="10"/>
          </p:nvPr>
        </p:nvSpPr>
        <p:spPr/>
        <p:txBody>
          <a:bodyPr/>
          <a:lstStyle/>
          <a:p>
            <a:fld id="{3648E691-F358-4380-B65D-A96543F7406A}" type="slidenum">
              <a:rPr lang="en-US" smtClean="0"/>
              <a:t>6</a:t>
            </a:fld>
            <a:endParaRPr lang="en-US"/>
          </a:p>
        </p:txBody>
      </p:sp>
    </p:spTree>
    <p:extLst>
      <p:ext uri="{BB962C8B-B14F-4D97-AF65-F5344CB8AC3E}">
        <p14:creationId xmlns:p14="http://schemas.microsoft.com/office/powerpoint/2010/main" val="219323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smtClean="0">
              <a:effectLst/>
            </a:endParaRPr>
          </a:p>
        </p:txBody>
      </p:sp>
      <p:sp>
        <p:nvSpPr>
          <p:cNvPr id="4" name="Slide Number Placeholder 3"/>
          <p:cNvSpPr>
            <a:spLocks noGrp="1"/>
          </p:cNvSpPr>
          <p:nvPr>
            <p:ph type="sldNum" sz="quarter" idx="10"/>
          </p:nvPr>
        </p:nvSpPr>
        <p:spPr/>
        <p:txBody>
          <a:bodyPr/>
          <a:lstStyle/>
          <a:p>
            <a:fld id="{3648E691-F358-4380-B65D-A96543F7406A}" type="slidenum">
              <a:rPr lang="en-US" smtClean="0"/>
              <a:t>7</a:t>
            </a:fld>
            <a:endParaRPr lang="en-US"/>
          </a:p>
        </p:txBody>
      </p:sp>
    </p:spTree>
    <p:extLst>
      <p:ext uri="{BB962C8B-B14F-4D97-AF65-F5344CB8AC3E}">
        <p14:creationId xmlns:p14="http://schemas.microsoft.com/office/powerpoint/2010/main" val="2363760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You will also receive discounted registration for continuing education courses; recent courses have included GIS and Intro to R. In late 2017, AFS added a monthly webinar series to its education line up. Members may join sessions live and access webinar recordings via the Society’s website. By supporting AFS, you’re gaining support for your professional growth and productivity, which in turn helps your agency and the profession - talk about a win-win.</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8</a:t>
            </a:fld>
            <a:endParaRPr lang="en-US"/>
          </a:p>
        </p:txBody>
      </p:sp>
    </p:spTree>
    <p:extLst>
      <p:ext uri="{BB962C8B-B14F-4D97-AF65-F5344CB8AC3E}">
        <p14:creationId xmlns:p14="http://schemas.microsoft.com/office/powerpoint/2010/main" val="351667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Speaking of discounts, AFS members enjoy a reduced registration fee for the national Annual Meeting. The Meeting features the latest science presented as abstracts during symposia, as well as plenary sessions. In addition, attendees can participate in networking events to catch up with colleagues and potentially meet collaborators for future projects! Some members qualify to apply for grants to help offset travel costs to the Annual Meeting!</a:t>
            </a:r>
            <a:endParaRPr lang="en-US" dirty="0"/>
          </a:p>
        </p:txBody>
      </p:sp>
      <p:sp>
        <p:nvSpPr>
          <p:cNvPr id="4" name="Slide Number Placeholder 3"/>
          <p:cNvSpPr>
            <a:spLocks noGrp="1"/>
          </p:cNvSpPr>
          <p:nvPr>
            <p:ph type="sldNum" sz="quarter" idx="10"/>
          </p:nvPr>
        </p:nvSpPr>
        <p:spPr/>
        <p:txBody>
          <a:bodyPr/>
          <a:lstStyle/>
          <a:p>
            <a:fld id="{3648E691-F358-4380-B65D-A96543F7406A}" type="slidenum">
              <a:rPr lang="en-US" smtClean="0"/>
              <a:t>9</a:t>
            </a:fld>
            <a:endParaRPr lang="en-US"/>
          </a:p>
        </p:txBody>
      </p:sp>
    </p:spTree>
    <p:extLst>
      <p:ext uri="{BB962C8B-B14F-4D97-AF65-F5344CB8AC3E}">
        <p14:creationId xmlns:p14="http://schemas.microsoft.com/office/powerpoint/2010/main" val="3025349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40AE63D-B202-480F-B6FA-14D8C8682D9B}" type="datetimeFigureOut">
              <a:rPr lang="en-US" smtClean="0"/>
              <a:t>1/23/2019</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8180313-D011-426A-8249-5A9D9307629D}"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938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AE63D-B202-480F-B6FA-14D8C8682D9B}"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80313-D011-426A-8249-5A9D9307629D}" type="slidenum">
              <a:rPr lang="en-US" smtClean="0"/>
              <a:t>‹#›</a:t>
            </a:fld>
            <a:endParaRPr lang="en-US"/>
          </a:p>
        </p:txBody>
      </p:sp>
    </p:spTree>
    <p:extLst>
      <p:ext uri="{BB962C8B-B14F-4D97-AF65-F5344CB8AC3E}">
        <p14:creationId xmlns:p14="http://schemas.microsoft.com/office/powerpoint/2010/main" val="674162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1289" y="2286000"/>
            <a:ext cx="7543801"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0AE63D-B202-480F-B6FA-14D8C8682D9B}" type="datetimeFigureOut">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180313-D011-426A-8249-5A9D9307629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9305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11046"/>
          <a:stretch/>
        </p:blipFill>
        <p:spPr>
          <a:xfrm>
            <a:off x="1010056" y="0"/>
            <a:ext cx="8133944" cy="6858000"/>
          </a:xfrm>
          <a:prstGeom prst="rect">
            <a:avLst/>
          </a:prstGeom>
        </p:spPr>
      </p:pic>
      <p:sp>
        <p:nvSpPr>
          <p:cNvPr id="7" name="Date Placeholder 6"/>
          <p:cNvSpPr>
            <a:spLocks noGrp="1"/>
          </p:cNvSpPr>
          <p:nvPr>
            <p:ph type="dt" sz="half" idx="10"/>
          </p:nvPr>
        </p:nvSpPr>
        <p:spPr/>
        <p:txBody>
          <a:bodyPr/>
          <a:lstStyle/>
          <a:p>
            <a:fld id="{F40AE63D-B202-480F-B6FA-14D8C8682D9B}" type="datetimeFigureOut">
              <a:rPr lang="en-US" smtClean="0"/>
              <a:t>1/23/2019</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8180313-D011-426A-8249-5A9D9307629D}"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3" name="Rectangle 2"/>
          <p:cNvSpPr/>
          <p:nvPr userDrawn="1"/>
        </p:nvSpPr>
        <p:spPr>
          <a:xfrm>
            <a:off x="1010056" y="0"/>
            <a:ext cx="8133944" cy="6858000"/>
          </a:xfrm>
          <a:prstGeom prst="rect">
            <a:avLst/>
          </a:prstGeom>
          <a:gradFill flip="none" rotWithShape="1">
            <a:gsLst>
              <a:gs pos="0">
                <a:schemeClr val="bg1">
                  <a:alpha val="75000"/>
                </a:schemeClr>
              </a:gs>
              <a:gs pos="100000">
                <a:schemeClr val="tx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p:cNvSpPr>
            <a:spLocks noGrp="1"/>
          </p:cNvSpPr>
          <p:nvPr>
            <p:ph type="ctrTitle"/>
          </p:nvPr>
        </p:nvSpPr>
        <p:spPr>
          <a:xfrm>
            <a:off x="1221184" y="4495800"/>
            <a:ext cx="7406640" cy="1472184"/>
          </a:xfrm>
        </p:spPr>
        <p:txBody>
          <a:bodyPr anchor="b"/>
          <a:lstStyle>
            <a:lvl1pPr algn="l">
              <a:defRPr/>
            </a:lvl1pPr>
            <a:extLst/>
          </a:lstStyle>
          <a:p>
            <a:r>
              <a:rPr kumimoji="0"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000"/>
              </a:spcBef>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AE63D-B202-480F-B6FA-14D8C8682D9B}"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80313-D011-426A-8249-5A9D9307629D}" type="slidenum">
              <a:rPr lang="en-US" smtClean="0"/>
              <a:t>‹#›</a:t>
            </a:fld>
            <a:endParaRPr lang="en-US"/>
          </a:p>
        </p:txBody>
      </p:sp>
    </p:spTree>
    <p:extLst>
      <p:ext uri="{BB962C8B-B14F-4D97-AF65-F5344CB8AC3E}">
        <p14:creationId xmlns:p14="http://schemas.microsoft.com/office/powerpoint/2010/main" val="354636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0AE63D-B202-480F-B6FA-14D8C8682D9B}"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80313-D011-426A-8249-5A9D9307629D}"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01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0AE63D-B202-480F-B6FA-14D8C8682D9B}" type="datetimeFigureOut">
              <a:rPr lang="en-US" smtClean="0"/>
              <a:t>1/23/2019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180313-D011-426A-8249-5A9D9307629D}" type="slidenum">
              <a:rPr lang="en-US" smtClean="0"/>
              <a:t>‹#›</a:t>
            </a:fld>
            <a:endParaRPr lang="en-US"/>
          </a:p>
        </p:txBody>
      </p:sp>
    </p:spTree>
    <p:extLst>
      <p:ext uri="{BB962C8B-B14F-4D97-AF65-F5344CB8AC3E}">
        <p14:creationId xmlns:p14="http://schemas.microsoft.com/office/powerpoint/2010/main" val="2435297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F40AE63D-B202-480F-B6FA-14D8C8682D9B}" type="datetimeFigureOut">
              <a:rPr lang="en-US" smtClean="0"/>
              <a:t>1/23/2019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180313-D011-426A-8249-5A9D9307629D}" type="slidenum">
              <a:rPr lang="en-US" smtClean="0"/>
              <a:t>‹#›</a:t>
            </a:fld>
            <a:endParaRPr lang="en-US"/>
          </a:p>
        </p:txBody>
      </p:sp>
    </p:spTree>
    <p:extLst>
      <p:ext uri="{BB962C8B-B14F-4D97-AF65-F5344CB8AC3E}">
        <p14:creationId xmlns:p14="http://schemas.microsoft.com/office/powerpoint/2010/main" val="314073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AE63D-B202-480F-B6FA-14D8C8682D9B}" type="datetimeFigureOut">
              <a:rPr lang="en-US" smtClean="0"/>
              <a:t>1/23/2019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80313-D011-426A-8249-5A9D9307629D}" type="slidenum">
              <a:rPr lang="en-US" smtClean="0"/>
              <a:t>‹#›</a:t>
            </a:fld>
            <a:endParaRPr lang="en-US"/>
          </a:p>
        </p:txBody>
      </p:sp>
    </p:spTree>
    <p:extLst>
      <p:ext uri="{BB962C8B-B14F-4D97-AF65-F5344CB8AC3E}">
        <p14:creationId xmlns:p14="http://schemas.microsoft.com/office/powerpoint/2010/main" val="238856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F40AE63D-B202-480F-B6FA-14D8C8682D9B}"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180313-D011-426A-8249-5A9D9307629D}" type="slidenum">
              <a:rPr lang="en-US" smtClean="0"/>
              <a:t>‹#›</a:t>
            </a:fld>
            <a:endParaRPr lang="en-US"/>
          </a:p>
        </p:txBody>
      </p:sp>
    </p:spTree>
    <p:extLst>
      <p:ext uri="{BB962C8B-B14F-4D97-AF65-F5344CB8AC3E}">
        <p14:creationId xmlns:p14="http://schemas.microsoft.com/office/powerpoint/2010/main" val="3476674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F40AE63D-B202-480F-B6FA-14D8C8682D9B}" type="datetimeFigureOut">
              <a:rPr lang="en-US" smtClean="0"/>
              <a:t>1/23/2019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180313-D011-426A-8249-5A9D9307629D}" type="slidenum">
              <a:rPr lang="en-US" smtClean="0"/>
              <a:t>‹#›</a:t>
            </a:fld>
            <a:endParaRPr lang="en-US"/>
          </a:p>
        </p:txBody>
      </p:sp>
    </p:spTree>
    <p:extLst>
      <p:ext uri="{BB962C8B-B14F-4D97-AF65-F5344CB8AC3E}">
        <p14:creationId xmlns:p14="http://schemas.microsoft.com/office/powerpoint/2010/main" val="1194714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AE63D-B202-480F-B6FA-14D8C8682D9B}" type="datetimeFigureOut">
              <a:rPr lang="en-US" smtClean="0"/>
              <a:t>1/23/2019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180313-D011-426A-8249-5A9D9307629D}" type="slidenum">
              <a:rPr lang="en-US" smtClean="0"/>
              <a:t>‹#›</a:t>
            </a:fld>
            <a:endParaRPr lang="en-US"/>
          </a:p>
        </p:txBody>
      </p:sp>
    </p:spTree>
    <p:extLst>
      <p:ext uri="{BB962C8B-B14F-4D97-AF65-F5344CB8AC3E}">
        <p14:creationId xmlns:p14="http://schemas.microsoft.com/office/powerpoint/2010/main" val="1493478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F40AE63D-B202-480F-B6FA-14D8C8682D9B}" type="datetimeFigureOut">
              <a:rPr lang="en-US" smtClean="0"/>
              <a:t>1/23/2019</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88180313-D011-426A-8249-5A9D9307629D}" type="slidenum">
              <a:rPr lang="en-US" smtClean="0"/>
              <a:t>‹#›</a:t>
            </a:fld>
            <a:endParaRPr lang="en-US"/>
          </a:p>
        </p:txBody>
      </p:sp>
    </p:spTree>
    <p:extLst>
      <p:ext uri="{BB962C8B-B14F-4D97-AF65-F5344CB8AC3E}">
        <p14:creationId xmlns:p14="http://schemas.microsoft.com/office/powerpoint/2010/main" val="427287786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1" r:id="rId4"/>
    <p:sldLayoutId id="2147483852" r:id="rId5"/>
    <p:sldLayoutId id="2147483853" r:id="rId6"/>
    <p:sldLayoutId id="2147483854" r:id="rId7"/>
    <p:sldLayoutId id="2147483855" r:id="rId8"/>
    <p:sldLayoutId id="2147483856" r:id="rId9"/>
    <p:sldLayoutId id="2147483857" r:id="rId10"/>
    <p:sldLayoutId id="2147483788" r:id="rId11"/>
    <p:sldLayoutId id="2147483673" r:id="rId12"/>
  </p:sldLayoutIdLst>
  <p:txStyles>
    <p:titleStyle>
      <a:lvl1pPr algn="l" defTabSz="685800" rtl="0" eaLnBrk="1" latinLnBrk="0" hangingPunct="1">
        <a:lnSpc>
          <a:spcPct val="90000"/>
        </a:lnSpc>
        <a:spcBef>
          <a:spcPct val="0"/>
        </a:spcBef>
        <a:buNone/>
        <a:defRPr sz="4000" kern="1200">
          <a:solidFill>
            <a:srgbClr val="002060"/>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2">
              <a:lumMod val="75000"/>
            </a:schemeClr>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2">
              <a:lumMod val="75000"/>
            </a:schemeClr>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2">
              <a:lumMod val="75000"/>
            </a:schemeClr>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2">
              <a:lumMod val="75000"/>
            </a:schemeClr>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2">
              <a:lumMod val="7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 Id="rId9" Type="http://schemas.openxmlformats.org/officeDocument/2006/relationships/image" Target="../media/image30.tiff"/></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14400" y="5105400"/>
            <a:ext cx="7543800" cy="1077218"/>
          </a:xfrm>
          <a:prstGeom prst="rect">
            <a:avLst/>
          </a:prstGeom>
          <a:noFill/>
        </p:spPr>
        <p:txBody>
          <a:bodyPr wrap="square" rtlCol="0">
            <a:spAutoFit/>
          </a:bodyPr>
          <a:lstStyle/>
          <a:p>
            <a:pPr algn="ctr"/>
            <a:r>
              <a:rPr lang="en-US" sz="3200" dirty="0">
                <a:solidFill>
                  <a:srgbClr val="002060"/>
                </a:solidFill>
              </a:rPr>
              <a:t>The American Fisheries Society</a:t>
            </a:r>
          </a:p>
          <a:p>
            <a:pPr algn="ctr"/>
            <a:r>
              <a:rPr lang="en-US" sz="3200" dirty="0">
                <a:solidFill>
                  <a:srgbClr val="002060"/>
                </a:solidFill>
              </a:rPr>
              <a:t>2019 Winter/Spring Chapter Meetings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81000"/>
            <a:ext cx="8534400" cy="4267200"/>
          </a:xfrm>
          <a:prstGeom prst="rect">
            <a:avLst/>
          </a:prstGeom>
          <a:ln>
            <a:solidFill>
              <a:srgbClr val="002060"/>
            </a:solidFill>
          </a:ln>
        </p:spPr>
      </p:pic>
    </p:spTree>
    <p:extLst>
      <p:ext uri="{BB962C8B-B14F-4D97-AF65-F5344CB8AC3E}">
        <p14:creationId xmlns:p14="http://schemas.microsoft.com/office/powerpoint/2010/main" val="2714023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09"/>
            <a:ext cx="8686801" cy="1143000"/>
          </a:xfrm>
        </p:spPr>
        <p:txBody>
          <a:bodyPr>
            <a:normAutofit/>
          </a:bodyPr>
          <a:lstStyle/>
          <a:p>
            <a:pPr algn="ctr"/>
            <a:r>
              <a:rPr lang="en-US" dirty="0"/>
              <a:t>2019 Annual Meeting</a:t>
            </a:r>
          </a:p>
        </p:txBody>
      </p:sp>
      <p:sp>
        <p:nvSpPr>
          <p:cNvPr id="3" name="Content Placeholder 2"/>
          <p:cNvSpPr>
            <a:spLocks noGrp="1"/>
          </p:cNvSpPr>
          <p:nvPr>
            <p:ph idx="1"/>
          </p:nvPr>
        </p:nvSpPr>
        <p:spPr>
          <a:xfrm>
            <a:off x="914400" y="1140691"/>
            <a:ext cx="7086600" cy="2514600"/>
          </a:xfrm>
        </p:spPr>
        <p:txBody>
          <a:bodyPr>
            <a:noAutofit/>
          </a:bodyPr>
          <a:lstStyle/>
          <a:p>
            <a:pPr marL="82296" indent="0" algn="ctr">
              <a:buNone/>
            </a:pPr>
            <a:r>
              <a:rPr lang="en-US" sz="2800" dirty="0">
                <a:solidFill>
                  <a:srgbClr val="002060"/>
                </a:solidFill>
              </a:rPr>
              <a:t>Join the American Fisheries Society and         The Wildlife Society this year, as we come together for a joint national conference </a:t>
            </a:r>
          </a:p>
          <a:p>
            <a:pPr marL="82296" indent="0" algn="ctr">
              <a:buNone/>
            </a:pPr>
            <a:r>
              <a:rPr lang="en-US" sz="2800" dirty="0">
                <a:solidFill>
                  <a:srgbClr val="002060"/>
                </a:solidFill>
              </a:rPr>
              <a:t>The event will likely be the </a:t>
            </a:r>
            <a:r>
              <a:rPr lang="en-US" sz="2800" dirty="0" smtClean="0">
                <a:solidFill>
                  <a:srgbClr val="002060"/>
                </a:solidFill>
              </a:rPr>
              <a:t>largest ever gathering </a:t>
            </a:r>
            <a:r>
              <a:rPr lang="en-US" sz="2800" dirty="0">
                <a:solidFill>
                  <a:srgbClr val="002060"/>
                </a:solidFill>
              </a:rPr>
              <a:t>of fish and wildlife professionals!</a:t>
            </a:r>
          </a:p>
          <a:p>
            <a:pPr marL="82296" indent="0" algn="ctr">
              <a:buNone/>
            </a:pPr>
            <a:r>
              <a:rPr lang="en-US" sz="2200" dirty="0"/>
              <a:t>September 29 – October 3, 2019</a:t>
            </a:r>
          </a:p>
          <a:p>
            <a:pPr marL="82296" indent="0" algn="ctr">
              <a:buNone/>
            </a:pPr>
            <a:r>
              <a:rPr lang="en-US" sz="2200" dirty="0"/>
              <a:t>Reno-Tahoe, Nevada</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r="1640"/>
          <a:stretch/>
        </p:blipFill>
        <p:spPr>
          <a:xfrm>
            <a:off x="377810" y="4724400"/>
            <a:ext cx="2570930" cy="1737360"/>
          </a:xfrm>
          <a:prstGeom prst="rect">
            <a:avLst/>
          </a:prstGeom>
          <a:ln>
            <a:solidFill>
              <a:srgbClr val="00206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260" y="4724400"/>
            <a:ext cx="2595315" cy="1737360"/>
          </a:xfrm>
          <a:prstGeom prst="rect">
            <a:avLst/>
          </a:prstGeom>
          <a:ln>
            <a:solidFill>
              <a:srgbClr val="002060"/>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8984" y="4191000"/>
            <a:ext cx="2306031" cy="2409418"/>
          </a:xfrm>
          <a:prstGeom prst="rect">
            <a:avLst/>
          </a:prstGeom>
        </p:spPr>
      </p:pic>
    </p:spTree>
    <p:extLst>
      <p:ext uri="{BB962C8B-B14F-4D97-AF65-F5344CB8AC3E}">
        <p14:creationId xmlns:p14="http://schemas.microsoft.com/office/powerpoint/2010/main" val="9447235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65" y="129496"/>
            <a:ext cx="8839200" cy="1450757"/>
          </a:xfrm>
        </p:spPr>
        <p:txBody>
          <a:bodyPr>
            <a:normAutofit/>
          </a:bodyPr>
          <a:lstStyle/>
          <a:p>
            <a:pPr algn="ctr"/>
            <a:r>
              <a:rPr lang="en-US" sz="3600" dirty="0"/>
              <a:t>Meet Professionals with Similar Interests</a:t>
            </a:r>
          </a:p>
        </p:txBody>
      </p:sp>
      <p:sp>
        <p:nvSpPr>
          <p:cNvPr id="4" name="Content Placeholder 3"/>
          <p:cNvSpPr>
            <a:spLocks noGrp="1"/>
          </p:cNvSpPr>
          <p:nvPr>
            <p:ph idx="1"/>
          </p:nvPr>
        </p:nvSpPr>
        <p:spPr>
          <a:xfrm>
            <a:off x="383449" y="2036724"/>
            <a:ext cx="5407751" cy="4165708"/>
          </a:xfrm>
        </p:spPr>
        <p:txBody>
          <a:bodyPr>
            <a:normAutofit/>
          </a:bodyPr>
          <a:lstStyle/>
          <a:p>
            <a:pPr marL="205740" lvl="1" indent="0">
              <a:lnSpc>
                <a:spcPct val="110000"/>
              </a:lnSpc>
              <a:spcBef>
                <a:spcPts val="500"/>
              </a:spcBef>
              <a:spcAft>
                <a:spcPts val="0"/>
              </a:spcAft>
              <a:buNone/>
            </a:pPr>
            <a:r>
              <a:rPr lang="en-US" sz="2700" dirty="0" smtClean="0">
                <a:solidFill>
                  <a:srgbClr val="002060"/>
                </a:solidFill>
              </a:rPr>
              <a:t>4 </a:t>
            </a:r>
            <a:r>
              <a:rPr lang="en-US" sz="2700" dirty="0">
                <a:solidFill>
                  <a:srgbClr val="002060"/>
                </a:solidFill>
              </a:rPr>
              <a:t>Geographic Divisions</a:t>
            </a:r>
          </a:p>
          <a:p>
            <a:pPr marL="205740" lvl="1" indent="0">
              <a:lnSpc>
                <a:spcPct val="110000"/>
              </a:lnSpc>
              <a:spcBef>
                <a:spcPts val="500"/>
              </a:spcBef>
              <a:spcAft>
                <a:spcPts val="0"/>
              </a:spcAft>
              <a:buNone/>
            </a:pPr>
            <a:r>
              <a:rPr lang="en-US" sz="2700" dirty="0">
                <a:solidFill>
                  <a:srgbClr val="002060"/>
                </a:solidFill>
              </a:rPr>
              <a:t>55 Chapters across North America</a:t>
            </a:r>
          </a:p>
          <a:p>
            <a:pPr marL="205740" lvl="1" indent="0">
              <a:lnSpc>
                <a:spcPct val="110000"/>
              </a:lnSpc>
              <a:spcBef>
                <a:spcPts val="500"/>
              </a:spcBef>
              <a:spcAft>
                <a:spcPts val="0"/>
              </a:spcAft>
              <a:buNone/>
            </a:pPr>
            <a:r>
              <a:rPr lang="en-US" sz="2700" dirty="0">
                <a:solidFill>
                  <a:srgbClr val="002060"/>
                </a:solidFill>
              </a:rPr>
              <a:t>84 Student Subunits at colleges </a:t>
            </a:r>
            <a:r>
              <a:rPr lang="en-US" sz="2700" dirty="0" smtClean="0">
                <a:solidFill>
                  <a:srgbClr val="002060"/>
                </a:solidFill>
              </a:rPr>
              <a:t>&amp; universities</a:t>
            </a:r>
            <a:endParaRPr lang="en-US" sz="2700" dirty="0">
              <a:solidFill>
                <a:srgbClr val="002060"/>
              </a:solidFill>
            </a:endParaRPr>
          </a:p>
          <a:p>
            <a:pPr marL="205740" lvl="1" indent="0">
              <a:lnSpc>
                <a:spcPct val="110000"/>
              </a:lnSpc>
              <a:spcBef>
                <a:spcPts val="500"/>
              </a:spcBef>
              <a:spcAft>
                <a:spcPts val="0"/>
              </a:spcAft>
              <a:buNone/>
            </a:pPr>
            <a:r>
              <a:rPr lang="en-US" sz="2700" dirty="0">
                <a:solidFill>
                  <a:srgbClr val="002060"/>
                </a:solidFill>
              </a:rPr>
              <a:t>20+ Sections focused on </a:t>
            </a:r>
            <a:r>
              <a:rPr lang="en-US" sz="2700" dirty="0" smtClean="0">
                <a:solidFill>
                  <a:srgbClr val="002060"/>
                </a:solidFill>
              </a:rPr>
              <a:t>specialized interests</a:t>
            </a:r>
            <a:endParaRPr lang="en-US" sz="16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7498" r="18096"/>
          <a:stretch/>
        </p:blipFill>
        <p:spPr>
          <a:xfrm>
            <a:off x="5677906" y="2286000"/>
            <a:ext cx="3138361" cy="2362929"/>
          </a:xfrm>
          <a:prstGeom prst="rect">
            <a:avLst/>
          </a:prstGeom>
          <a:ln>
            <a:solidFill>
              <a:srgbClr val="00206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8593" y="5105400"/>
            <a:ext cx="1280160" cy="128016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180" y="5105400"/>
            <a:ext cx="1594585" cy="128016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5248" y="5105400"/>
            <a:ext cx="1706880" cy="12801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4413" y="5105400"/>
            <a:ext cx="1280160" cy="1280160"/>
          </a:xfrm>
          <a:prstGeom prst="rect">
            <a:avLst/>
          </a:prstGeom>
        </p:spPr>
      </p:pic>
      <p:sp>
        <p:nvSpPr>
          <p:cNvPr id="5" name="TextBox 4"/>
          <p:cNvSpPr txBox="1"/>
          <p:nvPr/>
        </p:nvSpPr>
        <p:spPr>
          <a:xfrm>
            <a:off x="533400" y="1099943"/>
            <a:ext cx="7086600" cy="1052596"/>
          </a:xfrm>
          <a:prstGeom prst="rect">
            <a:avLst/>
          </a:prstGeom>
          <a:noFill/>
        </p:spPr>
        <p:txBody>
          <a:bodyPr wrap="square" rtlCol="0">
            <a:spAutoFit/>
          </a:bodyPr>
          <a:lstStyle/>
          <a:p>
            <a:pPr marL="82296" indent="0">
              <a:lnSpc>
                <a:spcPct val="120000"/>
              </a:lnSpc>
              <a:buNone/>
            </a:pPr>
            <a:r>
              <a:rPr lang="en-US" sz="2600" dirty="0">
                <a:solidFill>
                  <a:srgbClr val="C00000"/>
                </a:solidFill>
              </a:rPr>
              <a:t>AFS Units provide more opportunities to connect with colleagues!</a:t>
            </a:r>
          </a:p>
        </p:txBody>
      </p:sp>
    </p:spTree>
    <p:extLst>
      <p:ext uri="{BB962C8B-B14F-4D97-AF65-F5344CB8AC3E}">
        <p14:creationId xmlns:p14="http://schemas.microsoft.com/office/powerpoint/2010/main" val="1996260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20" y="23916"/>
            <a:ext cx="7543800" cy="1450757"/>
          </a:xfrm>
        </p:spPr>
        <p:txBody>
          <a:bodyPr>
            <a:normAutofit/>
          </a:bodyPr>
          <a:lstStyle/>
          <a:p>
            <a:r>
              <a:rPr lang="en-US" sz="3600" dirty="0" smtClean="0"/>
              <a:t>Concerned </a:t>
            </a:r>
            <a:r>
              <a:rPr lang="en-US" sz="3600" dirty="0" smtClean="0"/>
              <a:t>about </a:t>
            </a:r>
            <a:r>
              <a:rPr lang="en-US" sz="3600" dirty="0" smtClean="0"/>
              <a:t>Washington?</a:t>
            </a:r>
            <a:endParaRPr lang="en-US" sz="3600" dirty="0"/>
          </a:p>
        </p:txBody>
      </p:sp>
      <p:sp>
        <p:nvSpPr>
          <p:cNvPr id="3" name="Content Placeholder 2"/>
          <p:cNvSpPr>
            <a:spLocks noGrp="1"/>
          </p:cNvSpPr>
          <p:nvPr>
            <p:ph idx="1"/>
          </p:nvPr>
        </p:nvSpPr>
        <p:spPr>
          <a:xfrm>
            <a:off x="354723" y="818112"/>
            <a:ext cx="6113674" cy="1827667"/>
          </a:xfrm>
        </p:spPr>
        <p:txBody>
          <a:bodyPr>
            <a:noAutofit/>
          </a:bodyPr>
          <a:lstStyle/>
          <a:p>
            <a:pPr marL="82296" indent="0">
              <a:buNone/>
            </a:pPr>
            <a:endParaRPr lang="en-US" sz="2400" dirty="0"/>
          </a:p>
          <a:p>
            <a:pPr marL="34290" indent="0">
              <a:buNone/>
            </a:pPr>
            <a:r>
              <a:rPr lang="en-US" sz="3000" dirty="0"/>
              <a:t>You know you should keep track of legislation that will impact fisheries, but how do you know where to start?</a:t>
            </a:r>
          </a:p>
          <a:p>
            <a:endParaRPr lang="en-US" sz="2800" i="1" dirty="0"/>
          </a:p>
          <a:p>
            <a:endParaRPr lang="en-US" sz="2800" i="1" dirty="0"/>
          </a:p>
          <a:p>
            <a:endParaRPr lang="en-US" sz="2800" i="1" dirty="0"/>
          </a:p>
          <a:p>
            <a:pPr marL="82296" indent="0">
              <a:buNone/>
            </a:pPr>
            <a:endParaRPr lang="en-US" sz="2800" i="1" dirty="0"/>
          </a:p>
        </p:txBody>
      </p:sp>
      <p:sp>
        <p:nvSpPr>
          <p:cNvPr id="5" name="Rectangle 4"/>
          <p:cNvSpPr/>
          <p:nvPr/>
        </p:nvSpPr>
        <p:spPr>
          <a:xfrm>
            <a:off x="377984" y="2831497"/>
            <a:ext cx="8340680" cy="830997"/>
          </a:xfrm>
          <a:prstGeom prst="rect">
            <a:avLst/>
          </a:prstGeom>
        </p:spPr>
        <p:txBody>
          <a:bodyPr wrap="square">
            <a:spAutoFit/>
          </a:bodyPr>
          <a:lstStyle/>
          <a:p>
            <a:r>
              <a:rPr lang="en-US" sz="2400" dirty="0">
                <a:solidFill>
                  <a:srgbClr val="002060"/>
                </a:solidFill>
              </a:rPr>
              <a:t>AFS policy staff keep track of the latest in Congress and keep the membership informed and </a:t>
            </a:r>
            <a:r>
              <a:rPr lang="en-US" sz="2400" dirty="0" smtClean="0">
                <a:solidFill>
                  <a:srgbClr val="002060"/>
                </a:solidFill>
              </a:rPr>
              <a:t>engaged</a:t>
            </a:r>
            <a:endParaRPr lang="en-US" sz="2400" dirty="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397" y="201079"/>
            <a:ext cx="2493379" cy="2493379"/>
          </a:xfrm>
          <a:prstGeom prst="rect">
            <a:avLst/>
          </a:prstGeom>
        </p:spPr>
      </p:pic>
      <p:sp>
        <p:nvSpPr>
          <p:cNvPr id="7" name="Rounded Rectangle 6"/>
          <p:cNvSpPr/>
          <p:nvPr/>
        </p:nvSpPr>
        <p:spPr>
          <a:xfrm>
            <a:off x="5066326" y="3848212"/>
            <a:ext cx="3383280" cy="1161093"/>
          </a:xfrm>
          <a:prstGeom prst="roundRect">
            <a:avLst/>
          </a:prstGeom>
          <a:solidFill>
            <a:schemeClr val="accent2">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09600" y="3848212"/>
            <a:ext cx="3384083" cy="1125838"/>
          </a:xfrm>
          <a:prstGeom prst="roundRect">
            <a:avLst/>
          </a:prstGeom>
          <a:solidFill>
            <a:schemeClr val="accent2">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n>
                  <a:solidFill>
                    <a:schemeClr val="bg1"/>
                  </a:solidFill>
                </a:ln>
                <a:solidFill>
                  <a:schemeClr val="bg1"/>
                </a:solidFill>
              </a:rPr>
              <a:t>Supported funding for USGS Cooperative Fish &amp; Wildlife Units</a:t>
            </a:r>
          </a:p>
        </p:txBody>
      </p:sp>
      <p:sp>
        <p:nvSpPr>
          <p:cNvPr id="9" name="Rounded Rectangle 8"/>
          <p:cNvSpPr/>
          <p:nvPr/>
        </p:nvSpPr>
        <p:spPr>
          <a:xfrm>
            <a:off x="2993042" y="5257800"/>
            <a:ext cx="3110564" cy="1189280"/>
          </a:xfrm>
          <a:prstGeom prst="roundRect">
            <a:avLst/>
          </a:prstGeom>
          <a:solidFill>
            <a:schemeClr val="accent2">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n>
                  <a:solidFill>
                    <a:schemeClr val="bg1"/>
                  </a:solidFill>
                </a:ln>
                <a:solidFill>
                  <a:schemeClr val="bg1"/>
                </a:solidFill>
              </a:rPr>
              <a:t>Worked with partners to oppose roll-backs to Clean Water Rule</a:t>
            </a:r>
          </a:p>
        </p:txBody>
      </p:sp>
      <p:sp>
        <p:nvSpPr>
          <p:cNvPr id="4" name="Rectangle 3"/>
          <p:cNvSpPr/>
          <p:nvPr/>
        </p:nvSpPr>
        <p:spPr>
          <a:xfrm>
            <a:off x="5067299" y="3928977"/>
            <a:ext cx="3382307" cy="1107996"/>
          </a:xfrm>
          <a:prstGeom prst="rect">
            <a:avLst/>
          </a:prstGeom>
        </p:spPr>
        <p:txBody>
          <a:bodyPr wrap="square">
            <a:spAutoFit/>
          </a:bodyPr>
          <a:lstStyle/>
          <a:p>
            <a:pPr algn="ctr"/>
            <a:r>
              <a:rPr lang="en-US" sz="2200" dirty="0">
                <a:ln>
                  <a:solidFill>
                    <a:schemeClr val="bg1"/>
                  </a:solidFill>
                </a:ln>
                <a:solidFill>
                  <a:schemeClr val="bg1"/>
                </a:solidFill>
              </a:rPr>
              <a:t>Significant effort to support Recovering America’s Wildlife Act</a:t>
            </a:r>
          </a:p>
        </p:txBody>
      </p:sp>
    </p:spTree>
    <p:extLst>
      <p:ext uri="{BB962C8B-B14F-4D97-AF65-F5344CB8AC3E}">
        <p14:creationId xmlns:p14="http://schemas.microsoft.com/office/powerpoint/2010/main" val="2834921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AFS Supports Conservation Policy</a:t>
            </a:r>
            <a:endParaRPr lang="en-US" dirty="0"/>
          </a:p>
        </p:txBody>
      </p:sp>
      <p:sp>
        <p:nvSpPr>
          <p:cNvPr id="3" name="Content Placeholder 2"/>
          <p:cNvSpPr>
            <a:spLocks noGrp="1"/>
          </p:cNvSpPr>
          <p:nvPr>
            <p:ph idx="1"/>
          </p:nvPr>
        </p:nvSpPr>
        <p:spPr>
          <a:xfrm>
            <a:off x="1039218" y="1772840"/>
            <a:ext cx="7042704" cy="885159"/>
          </a:xfrm>
        </p:spPr>
        <p:txBody>
          <a:bodyPr/>
          <a:lstStyle/>
          <a:p>
            <a:pPr marL="34290" indent="0" algn="ctr">
              <a:buNone/>
            </a:pPr>
            <a:r>
              <a:rPr lang="en-US" sz="2800" b="1" dirty="0" smtClean="0">
                <a:ln>
                  <a:solidFill>
                    <a:schemeClr val="bg1"/>
                  </a:solidFill>
                </a:ln>
              </a:rPr>
              <a:t>Support for </a:t>
            </a:r>
            <a:r>
              <a:rPr lang="en-US" sz="2800" b="1" dirty="0">
                <a:ln>
                  <a:solidFill>
                    <a:schemeClr val="bg1"/>
                  </a:solidFill>
                </a:ln>
              </a:rPr>
              <a:t>funding for USGS Cooperative Fish &amp; Wildlife Units</a:t>
            </a:r>
          </a:p>
          <a:p>
            <a:endParaRPr lang="en-US" dirty="0"/>
          </a:p>
        </p:txBody>
      </p:sp>
      <p:pic>
        <p:nvPicPr>
          <p:cNvPr id="1026" name="Picture 2" descr="Image may contain: 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4570" y="2819400"/>
            <a:ext cx="4572000" cy="146920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2" descr="Image result for usgs coop un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611405"/>
            <a:ext cx="2442461" cy="195396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7" name="Picture 4" descr="Image result for usgs coop uni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132" y="4609981"/>
            <a:ext cx="3107397" cy="19400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8" name="Picture 6" descr="Image result for usgs coop uni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609981"/>
            <a:ext cx="2609087" cy="195681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350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AFS Supports Conservation Policy</a:t>
            </a:r>
          </a:p>
        </p:txBody>
      </p:sp>
      <p:sp>
        <p:nvSpPr>
          <p:cNvPr id="3" name="Content Placeholder 2"/>
          <p:cNvSpPr>
            <a:spLocks noGrp="1"/>
          </p:cNvSpPr>
          <p:nvPr>
            <p:ph idx="1"/>
          </p:nvPr>
        </p:nvSpPr>
        <p:spPr>
          <a:xfrm>
            <a:off x="859560" y="1965960"/>
            <a:ext cx="7404653" cy="4038600"/>
          </a:xfrm>
        </p:spPr>
        <p:txBody>
          <a:bodyPr/>
          <a:lstStyle/>
          <a:p>
            <a:pPr marL="34290" indent="0">
              <a:buNone/>
            </a:pPr>
            <a:r>
              <a:rPr lang="en-US" sz="2800" b="1" dirty="0" smtClean="0">
                <a:ln>
                  <a:solidFill>
                    <a:schemeClr val="bg1"/>
                  </a:solidFill>
                </a:ln>
              </a:rPr>
              <a:t>Support for Recovering </a:t>
            </a:r>
            <a:r>
              <a:rPr lang="en-US" sz="2800" b="1" dirty="0">
                <a:ln>
                  <a:solidFill>
                    <a:schemeClr val="bg1"/>
                  </a:solidFill>
                </a:ln>
              </a:rPr>
              <a:t>America’s Wildlife Act</a:t>
            </a:r>
          </a:p>
          <a:p>
            <a:pPr marL="34290" indent="0">
              <a:buNone/>
            </a:pPr>
            <a:endParaRPr lang="en-US" sz="2800" dirty="0">
              <a:ln>
                <a:solidFill>
                  <a:schemeClr val="bg1"/>
                </a:solidFill>
              </a:ln>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04" y="2667000"/>
            <a:ext cx="7620000" cy="3810000"/>
          </a:xfrm>
          <a:prstGeom prst="rect">
            <a:avLst/>
          </a:prstGeom>
        </p:spPr>
      </p:pic>
    </p:spTree>
    <p:extLst>
      <p:ext uri="{BB962C8B-B14F-4D97-AF65-F5344CB8AC3E}">
        <p14:creationId xmlns:p14="http://schemas.microsoft.com/office/powerpoint/2010/main" val="3864513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AFS Supports Conservation Policy</a:t>
            </a:r>
          </a:p>
        </p:txBody>
      </p:sp>
      <p:sp>
        <p:nvSpPr>
          <p:cNvPr id="3" name="Content Placeholder 2"/>
          <p:cNvSpPr>
            <a:spLocks noGrp="1"/>
          </p:cNvSpPr>
          <p:nvPr>
            <p:ph idx="1"/>
          </p:nvPr>
        </p:nvSpPr>
        <p:spPr>
          <a:xfrm>
            <a:off x="832732" y="1905000"/>
            <a:ext cx="7404654" cy="609600"/>
          </a:xfrm>
        </p:spPr>
        <p:txBody>
          <a:bodyPr>
            <a:normAutofit fontScale="92500"/>
          </a:bodyPr>
          <a:lstStyle/>
          <a:p>
            <a:pPr marL="34290" indent="0" algn="ctr">
              <a:buNone/>
            </a:pPr>
            <a:r>
              <a:rPr lang="en-US" sz="2800" b="1" dirty="0" smtClean="0">
                <a:ln>
                  <a:solidFill>
                    <a:schemeClr val="bg1"/>
                  </a:solidFill>
                </a:ln>
              </a:rPr>
              <a:t>Opposition to </a:t>
            </a:r>
            <a:r>
              <a:rPr lang="en-US" sz="2800" b="1" dirty="0">
                <a:ln>
                  <a:solidFill>
                    <a:schemeClr val="bg1"/>
                  </a:solidFill>
                </a:ln>
              </a:rPr>
              <a:t>roll-backs to </a:t>
            </a:r>
            <a:r>
              <a:rPr lang="en-US" sz="2800" b="1" dirty="0" smtClean="0">
                <a:ln>
                  <a:solidFill>
                    <a:schemeClr val="bg1"/>
                  </a:solidFill>
                </a:ln>
              </a:rPr>
              <a:t>the Clean </a:t>
            </a:r>
            <a:r>
              <a:rPr lang="en-US" sz="2800" b="1" dirty="0">
                <a:ln>
                  <a:solidFill>
                    <a:schemeClr val="bg1"/>
                  </a:solidFill>
                </a:ln>
              </a:rPr>
              <a:t>Water Rule</a:t>
            </a:r>
          </a:p>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296" y="2514600"/>
            <a:ext cx="5458061" cy="4076700"/>
          </a:xfrm>
          <a:prstGeom prst="rect">
            <a:avLst/>
          </a:prstGeom>
        </p:spPr>
      </p:pic>
    </p:spTree>
    <p:extLst>
      <p:ext uri="{BB962C8B-B14F-4D97-AF65-F5344CB8AC3E}">
        <p14:creationId xmlns:p14="http://schemas.microsoft.com/office/powerpoint/2010/main" val="3378219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400"/>
            <a:ext cx="7905750" cy="1356360"/>
          </a:xfrm>
        </p:spPr>
        <p:txBody>
          <a:bodyPr/>
          <a:lstStyle/>
          <a:p>
            <a:pPr algn="ctr"/>
            <a:r>
              <a:rPr lang="en-US" dirty="0"/>
              <a:t>AFS – Past, Present, and Future</a:t>
            </a:r>
          </a:p>
        </p:txBody>
      </p:sp>
      <p:sp>
        <p:nvSpPr>
          <p:cNvPr id="3" name="Content Placeholder 2"/>
          <p:cNvSpPr>
            <a:spLocks noGrp="1"/>
          </p:cNvSpPr>
          <p:nvPr>
            <p:ph idx="1"/>
          </p:nvPr>
        </p:nvSpPr>
        <p:spPr>
          <a:xfrm>
            <a:off x="609599" y="1233646"/>
            <a:ext cx="8190609" cy="2362200"/>
          </a:xfrm>
        </p:spPr>
        <p:txBody>
          <a:bodyPr>
            <a:normAutofit/>
          </a:bodyPr>
          <a:lstStyle/>
          <a:p>
            <a:pPr marL="34290" indent="0">
              <a:buNone/>
            </a:pPr>
            <a:r>
              <a:rPr lang="en-US" sz="2400" dirty="0">
                <a:solidFill>
                  <a:srgbClr val="002060"/>
                </a:solidFill>
              </a:rPr>
              <a:t>AFS members are a part of a long legacy of Fisheries Professionals! </a:t>
            </a:r>
            <a:endParaRPr lang="en-US" sz="2400" dirty="0" smtClean="0">
              <a:solidFill>
                <a:srgbClr val="002060"/>
              </a:solidFill>
            </a:endParaRPr>
          </a:p>
          <a:p>
            <a:pPr marL="34290" indent="0">
              <a:buNone/>
            </a:pPr>
            <a:r>
              <a:rPr lang="en-US" sz="2400" dirty="0" smtClean="0">
                <a:solidFill>
                  <a:srgbClr val="002060"/>
                </a:solidFill>
              </a:rPr>
              <a:t>AFS </a:t>
            </a:r>
            <a:r>
              <a:rPr lang="en-US" sz="2400" dirty="0">
                <a:solidFill>
                  <a:srgbClr val="002060"/>
                </a:solidFill>
              </a:rPr>
              <a:t>will be celebrating its 150</a:t>
            </a:r>
            <a:r>
              <a:rPr lang="en-US" sz="2400" baseline="30000" dirty="0">
                <a:solidFill>
                  <a:srgbClr val="002060"/>
                </a:solidFill>
              </a:rPr>
              <a:t>th</a:t>
            </a:r>
            <a:r>
              <a:rPr lang="en-US" sz="2400" dirty="0">
                <a:solidFill>
                  <a:srgbClr val="002060"/>
                </a:solidFill>
              </a:rPr>
              <a:t> Anniversary in </a:t>
            </a:r>
            <a:r>
              <a:rPr lang="en-US" sz="2400" dirty="0" smtClean="0">
                <a:solidFill>
                  <a:srgbClr val="002060"/>
                </a:solidFill>
              </a:rPr>
              <a:t>2020.</a:t>
            </a:r>
            <a:endParaRPr lang="en-US" sz="2400" dirty="0">
              <a:solidFill>
                <a:srgbClr val="002060"/>
              </a:solidFill>
            </a:endParaRPr>
          </a:p>
          <a:p>
            <a:pPr marL="34290" indent="0">
              <a:buNone/>
            </a:pPr>
            <a:r>
              <a:rPr lang="en-US" sz="2400" dirty="0">
                <a:solidFill>
                  <a:srgbClr val="002060"/>
                </a:solidFill>
              </a:rPr>
              <a:t>What do the next 150 years hold for the fisheries profession?  The future is uncertain – we need your help in shaping the future of fisheries!</a:t>
            </a:r>
          </a:p>
          <a:p>
            <a:pPr marL="34290" indent="0">
              <a:buNone/>
            </a:pPr>
            <a:endParaRPr lang="en-US" sz="1800" dirty="0">
              <a:solidFill>
                <a:srgbClr val="002060"/>
              </a:solidFill>
            </a:endParaRPr>
          </a:p>
        </p:txBody>
      </p:sp>
      <p:grpSp>
        <p:nvGrpSpPr>
          <p:cNvPr id="14" name="Group 13">
            <a:extLst>
              <a:ext uri="{FF2B5EF4-FFF2-40B4-BE49-F238E27FC236}">
                <a16:creationId xmlns:a16="http://schemas.microsoft.com/office/drawing/2014/main" id="{441D64C7-D4FB-4C4C-813C-884B8A09FA9C}"/>
              </a:ext>
            </a:extLst>
          </p:cNvPr>
          <p:cNvGrpSpPr/>
          <p:nvPr/>
        </p:nvGrpSpPr>
        <p:grpSpPr>
          <a:xfrm>
            <a:off x="3974592" y="3534574"/>
            <a:ext cx="1920240" cy="1371600"/>
            <a:chOff x="5922465" y="3227946"/>
            <a:chExt cx="1920240" cy="13716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2465" y="3227946"/>
              <a:ext cx="1920240" cy="1371600"/>
            </a:xfrm>
            <a:prstGeom prst="rect">
              <a:avLst/>
            </a:prstGeom>
            <a:ln>
              <a:solidFill>
                <a:srgbClr val="002060"/>
              </a:solidFill>
            </a:ln>
          </p:spPr>
        </p:pic>
        <p:sp>
          <p:nvSpPr>
            <p:cNvPr id="7" name="TextBox 6"/>
            <p:cNvSpPr txBox="1"/>
            <p:nvPr/>
          </p:nvSpPr>
          <p:spPr>
            <a:xfrm>
              <a:off x="5978752" y="4138608"/>
              <a:ext cx="1807665" cy="415498"/>
            </a:xfrm>
            <a:prstGeom prst="rect">
              <a:avLst/>
            </a:prstGeom>
            <a:solidFill>
              <a:srgbClr val="000000">
                <a:alpha val="74902"/>
              </a:srgbClr>
            </a:solidFill>
            <a:ln>
              <a:solidFill>
                <a:srgbClr val="002060"/>
              </a:solidFill>
            </a:ln>
          </p:spPr>
          <p:txBody>
            <a:bodyPr wrap="square" rtlCol="0">
              <a:spAutoFit/>
            </a:bodyPr>
            <a:lstStyle/>
            <a:p>
              <a:pPr algn="ctr"/>
              <a:r>
                <a:rPr lang="en-US" sz="1050" b="1" dirty="0">
                  <a:solidFill>
                    <a:schemeClr val="bg1"/>
                  </a:solidFill>
                </a:rPr>
                <a:t>AFS Executive Committee, </a:t>
              </a:r>
            </a:p>
            <a:p>
              <a:pPr algn="ctr"/>
              <a:r>
                <a:rPr lang="en-US" sz="1050" b="1" dirty="0">
                  <a:solidFill>
                    <a:schemeClr val="bg1"/>
                  </a:solidFill>
                </a:rPr>
                <a:t>Annual Meeting 1968–1969</a:t>
              </a:r>
            </a:p>
          </p:txBody>
        </p:sp>
      </p:grpSp>
      <p:grpSp>
        <p:nvGrpSpPr>
          <p:cNvPr id="15" name="Group 14">
            <a:extLst>
              <a:ext uri="{FF2B5EF4-FFF2-40B4-BE49-F238E27FC236}">
                <a16:creationId xmlns:a16="http://schemas.microsoft.com/office/drawing/2014/main" id="{DC19D2DB-4EC9-704C-B6E4-4A3D37B5ABF4}"/>
              </a:ext>
            </a:extLst>
          </p:cNvPr>
          <p:cNvGrpSpPr/>
          <p:nvPr/>
        </p:nvGrpSpPr>
        <p:grpSpPr>
          <a:xfrm>
            <a:off x="6115812" y="3542069"/>
            <a:ext cx="1732788" cy="1371600"/>
            <a:chOff x="6835896" y="4867777"/>
            <a:chExt cx="1732788" cy="137160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896" y="4867777"/>
              <a:ext cx="1732788" cy="1371600"/>
            </a:xfrm>
            <a:prstGeom prst="rect">
              <a:avLst/>
            </a:prstGeom>
            <a:ln>
              <a:solidFill>
                <a:srgbClr val="002060"/>
              </a:solidFill>
            </a:ln>
          </p:spPr>
        </p:pic>
        <p:sp>
          <p:nvSpPr>
            <p:cNvPr id="6" name="TextBox 5"/>
            <p:cNvSpPr txBox="1"/>
            <p:nvPr/>
          </p:nvSpPr>
          <p:spPr>
            <a:xfrm>
              <a:off x="6963526" y="5742820"/>
              <a:ext cx="1477528" cy="415498"/>
            </a:xfrm>
            <a:prstGeom prst="rect">
              <a:avLst/>
            </a:prstGeom>
            <a:solidFill>
              <a:srgbClr val="000000">
                <a:alpha val="50196"/>
              </a:srgbClr>
            </a:solidFill>
            <a:ln>
              <a:solidFill>
                <a:srgbClr val="002060"/>
              </a:solidFill>
            </a:ln>
          </p:spPr>
          <p:txBody>
            <a:bodyPr wrap="square" rtlCol="0">
              <a:spAutoFit/>
            </a:bodyPr>
            <a:lstStyle/>
            <a:p>
              <a:pPr algn="ctr"/>
              <a:r>
                <a:rPr lang="en-US" sz="1050" b="1" dirty="0">
                  <a:solidFill>
                    <a:schemeClr val="bg1"/>
                  </a:solidFill>
                </a:rPr>
                <a:t>Northeastern Division Officers 1969-1970</a:t>
              </a:r>
            </a:p>
          </p:txBody>
        </p:sp>
      </p:grpSp>
      <p:grpSp>
        <p:nvGrpSpPr>
          <p:cNvPr id="13" name="Group 12">
            <a:extLst>
              <a:ext uri="{FF2B5EF4-FFF2-40B4-BE49-F238E27FC236}">
                <a16:creationId xmlns:a16="http://schemas.microsoft.com/office/drawing/2014/main" id="{DC27E6A5-7C41-FC49-9DDF-A6FAFA8B00D3}"/>
              </a:ext>
            </a:extLst>
          </p:cNvPr>
          <p:cNvGrpSpPr/>
          <p:nvPr/>
        </p:nvGrpSpPr>
        <p:grpSpPr>
          <a:xfrm>
            <a:off x="1868924" y="5039993"/>
            <a:ext cx="5406152" cy="1463040"/>
            <a:chOff x="324740" y="4940063"/>
            <a:chExt cx="5406152" cy="146304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740" y="4940063"/>
              <a:ext cx="5406152" cy="1463040"/>
            </a:xfrm>
            <a:prstGeom prst="rect">
              <a:avLst/>
            </a:prstGeom>
            <a:ln>
              <a:solidFill>
                <a:srgbClr val="002060"/>
              </a:solidFill>
            </a:ln>
          </p:spPr>
        </p:pic>
        <p:sp>
          <p:nvSpPr>
            <p:cNvPr id="10" name="Rectangle 9"/>
            <p:cNvSpPr/>
            <p:nvPr/>
          </p:nvSpPr>
          <p:spPr>
            <a:xfrm>
              <a:off x="1768497" y="6136904"/>
              <a:ext cx="2518638" cy="253916"/>
            </a:xfrm>
            <a:prstGeom prst="rect">
              <a:avLst/>
            </a:prstGeom>
            <a:solidFill>
              <a:srgbClr val="FFFFFF">
                <a:alpha val="50196"/>
              </a:srgbClr>
            </a:solidFill>
            <a:ln>
              <a:solidFill>
                <a:srgbClr val="002060"/>
              </a:solidFill>
            </a:ln>
          </p:spPr>
          <p:txBody>
            <a:bodyPr wrap="none">
              <a:spAutoFit/>
            </a:bodyPr>
            <a:lstStyle/>
            <a:p>
              <a:r>
                <a:rPr lang="en-US" sz="1050" b="1" dirty="0"/>
                <a:t>60</a:t>
              </a:r>
              <a:r>
                <a:rPr lang="en-US" sz="1050" b="1" baseline="30000" dirty="0"/>
                <a:t>th</a:t>
              </a:r>
              <a:r>
                <a:rPr lang="en-US" sz="1050" b="1" dirty="0"/>
                <a:t> AFS Annual Meeting, Toronto, 1930</a:t>
              </a:r>
            </a:p>
          </p:txBody>
        </p:sp>
      </p:grpSp>
      <p:grpSp>
        <p:nvGrpSpPr>
          <p:cNvPr id="12" name="Group 11">
            <a:extLst>
              <a:ext uri="{FF2B5EF4-FFF2-40B4-BE49-F238E27FC236}">
                <a16:creationId xmlns:a16="http://schemas.microsoft.com/office/drawing/2014/main" id="{A6C10B01-591C-7445-B6AF-C45A5A430D5B}"/>
              </a:ext>
            </a:extLst>
          </p:cNvPr>
          <p:cNvGrpSpPr/>
          <p:nvPr/>
        </p:nvGrpSpPr>
        <p:grpSpPr>
          <a:xfrm>
            <a:off x="1350833" y="3544438"/>
            <a:ext cx="2402779" cy="1371600"/>
            <a:chOff x="324740" y="3409313"/>
            <a:chExt cx="2402779" cy="137160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740" y="3409313"/>
              <a:ext cx="2402779" cy="1371600"/>
            </a:xfrm>
            <a:prstGeom prst="rect">
              <a:avLst/>
            </a:prstGeom>
            <a:ln>
              <a:solidFill>
                <a:srgbClr val="002060"/>
              </a:solidFill>
            </a:ln>
          </p:spPr>
        </p:pic>
        <p:sp>
          <p:nvSpPr>
            <p:cNvPr id="11" name="Rectangle 10"/>
            <p:cNvSpPr/>
            <p:nvPr/>
          </p:nvSpPr>
          <p:spPr>
            <a:xfrm>
              <a:off x="762000" y="4359434"/>
              <a:ext cx="914400" cy="161583"/>
            </a:xfrm>
            <a:prstGeom prst="rect">
              <a:avLst/>
            </a:prstGeom>
            <a:solidFill>
              <a:srgbClr val="000000">
                <a:alpha val="50196"/>
              </a:srgbClr>
            </a:solidFill>
            <a:ln>
              <a:solidFill>
                <a:srgbClr val="002060"/>
              </a:solidFill>
            </a:ln>
          </p:spPr>
          <p:txBody>
            <a:bodyPr wrap="square" lIns="0" tIns="0" rIns="0" bIns="0">
              <a:spAutoFit/>
            </a:bodyPr>
            <a:lstStyle/>
            <a:p>
              <a:pPr algn="ctr"/>
              <a:r>
                <a:rPr lang="en-US" sz="1050" b="1" dirty="0">
                  <a:solidFill>
                    <a:schemeClr val="bg1"/>
                  </a:solidFill>
                </a:rPr>
                <a:t>AFS Staff 1999</a:t>
              </a:r>
            </a:p>
          </p:txBody>
        </p:sp>
      </p:grpSp>
    </p:spTree>
    <p:extLst>
      <p:ext uri="{BB962C8B-B14F-4D97-AF65-F5344CB8AC3E}">
        <p14:creationId xmlns:p14="http://schemas.microsoft.com/office/powerpoint/2010/main" val="829759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76200"/>
            <a:ext cx="8686800" cy="1450757"/>
          </a:xfrm>
        </p:spPr>
        <p:txBody>
          <a:bodyPr>
            <a:normAutofit/>
          </a:bodyPr>
          <a:lstStyle/>
          <a:p>
            <a:pPr algn="ctr"/>
            <a:r>
              <a:rPr lang="en-US" dirty="0">
                <a:solidFill>
                  <a:schemeClr val="accent2">
                    <a:lumMod val="75000"/>
                  </a:schemeClr>
                </a:solidFill>
              </a:rPr>
              <a:t>Not convinced?</a:t>
            </a:r>
            <a:br>
              <a:rPr lang="en-US" dirty="0">
                <a:solidFill>
                  <a:schemeClr val="accent2">
                    <a:lumMod val="75000"/>
                  </a:schemeClr>
                </a:solidFill>
              </a:rPr>
            </a:br>
            <a:r>
              <a:rPr lang="en-US" dirty="0">
                <a:solidFill>
                  <a:schemeClr val="accent2">
                    <a:lumMod val="75000"/>
                  </a:schemeClr>
                </a:solidFill>
              </a:rPr>
              <a:t>There’s no need to take our word for it!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00" y="1371600"/>
            <a:ext cx="5257800" cy="5257800"/>
          </a:xfrm>
          <a:prstGeom prst="rect">
            <a:avLst/>
          </a:prstGeom>
        </p:spPr>
      </p:pic>
    </p:spTree>
    <p:extLst>
      <p:ext uri="{BB962C8B-B14F-4D97-AF65-F5344CB8AC3E}">
        <p14:creationId xmlns:p14="http://schemas.microsoft.com/office/powerpoint/2010/main" val="1211221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1" y="2936936"/>
            <a:ext cx="5562600" cy="3692464"/>
          </a:xfrm>
          <a:ln>
            <a:solidFill>
              <a:srgbClr val="002060"/>
            </a:solidFill>
          </a:ln>
        </p:spPr>
      </p:pic>
      <p:sp>
        <p:nvSpPr>
          <p:cNvPr id="5" name="TextBox 4"/>
          <p:cNvSpPr txBox="1"/>
          <p:nvPr/>
        </p:nvSpPr>
        <p:spPr>
          <a:xfrm>
            <a:off x="2514600" y="1524000"/>
            <a:ext cx="6324600" cy="4093428"/>
          </a:xfrm>
          <a:prstGeom prst="rect">
            <a:avLst/>
          </a:prstGeom>
          <a:noFill/>
        </p:spPr>
        <p:txBody>
          <a:bodyPr wrap="square" rtlCol="0">
            <a:spAutoFit/>
          </a:bodyPr>
          <a:lstStyle/>
          <a:p>
            <a:pPr marL="82296" indent="0" algn="r">
              <a:buNone/>
            </a:pPr>
            <a:r>
              <a:rPr lang="en-US" sz="3200" i="1" dirty="0">
                <a:solidFill>
                  <a:schemeClr val="accent2">
                    <a:lumMod val="75000"/>
                  </a:schemeClr>
                </a:solidFill>
              </a:rPr>
              <a:t>“My Alaska Chapter requires full AFS membership because we saw the clear benefits. We can simply do </a:t>
            </a:r>
            <a:r>
              <a:rPr lang="en-US" sz="3200" i="1" dirty="0" smtClean="0">
                <a:solidFill>
                  <a:schemeClr val="accent2">
                    <a:lumMod val="75000"/>
                  </a:schemeClr>
                </a:solidFill>
              </a:rPr>
              <a:t>more…with </a:t>
            </a:r>
            <a:r>
              <a:rPr lang="en-US" sz="3200" i="1" dirty="0">
                <a:solidFill>
                  <a:schemeClr val="accent2">
                    <a:lumMod val="75000"/>
                  </a:schemeClr>
                </a:solidFill>
              </a:rPr>
              <a:t>more resources.” </a:t>
            </a:r>
          </a:p>
          <a:p>
            <a:pPr marL="82296" indent="0" algn="r">
              <a:buNone/>
            </a:pPr>
            <a:r>
              <a:rPr lang="en-US" sz="3200" i="1" dirty="0">
                <a:solidFill>
                  <a:schemeClr val="accent2">
                    <a:lumMod val="75000"/>
                  </a:schemeClr>
                </a:solidFill>
              </a:rPr>
              <a:t>-Aaron Martin</a:t>
            </a:r>
          </a:p>
          <a:p>
            <a:pPr marL="82296" indent="0" algn="r">
              <a:buNone/>
            </a:pPr>
            <a:r>
              <a:rPr lang="en-US" sz="3200" i="1" dirty="0">
                <a:solidFill>
                  <a:schemeClr val="accent2">
                    <a:lumMod val="75000"/>
                  </a:schemeClr>
                </a:solidFill>
              </a:rPr>
              <a:t>FWS</a:t>
            </a:r>
          </a:p>
          <a:p>
            <a:pPr marL="82296" indent="0" algn="r">
              <a:buNone/>
            </a:pPr>
            <a:r>
              <a:rPr lang="en-US" sz="3200" i="1" dirty="0">
                <a:solidFill>
                  <a:schemeClr val="accent2">
                    <a:lumMod val="75000"/>
                  </a:schemeClr>
                </a:solidFill>
              </a:rPr>
              <a:t>Anchorage, AK</a:t>
            </a:r>
          </a:p>
          <a:p>
            <a:pPr marL="82296" indent="0" algn="r">
              <a:buNone/>
            </a:pPr>
            <a:endParaRPr lang="en-US" sz="3600" i="1" dirty="0">
              <a:solidFill>
                <a:schemeClr val="accent2">
                  <a:lumMod val="75000"/>
                </a:schemeClr>
              </a:solidFill>
            </a:endParaRPr>
          </a:p>
        </p:txBody>
      </p:sp>
      <p:sp>
        <p:nvSpPr>
          <p:cNvPr id="6" name="Title 1"/>
          <p:cNvSpPr>
            <a:spLocks noGrp="1"/>
          </p:cNvSpPr>
          <p:nvPr>
            <p:ph type="title"/>
          </p:nvPr>
        </p:nvSpPr>
        <p:spPr>
          <a:xfrm>
            <a:off x="457200" y="381000"/>
            <a:ext cx="7543800" cy="1450757"/>
          </a:xfrm>
        </p:spPr>
        <p:txBody>
          <a:bodyPr>
            <a:normAutofit/>
          </a:bodyPr>
          <a:lstStyle/>
          <a:p>
            <a:r>
              <a:rPr lang="en-US" dirty="0"/>
              <a:t>AFS Fan Mail…</a:t>
            </a:r>
          </a:p>
        </p:txBody>
      </p:sp>
    </p:spTree>
    <p:extLst>
      <p:ext uri="{BB962C8B-B14F-4D97-AF65-F5344CB8AC3E}">
        <p14:creationId xmlns:p14="http://schemas.microsoft.com/office/powerpoint/2010/main" val="1237126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886200"/>
            <a:ext cx="2667000" cy="2667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Content Placeholder 1"/>
          <p:cNvSpPr>
            <a:spLocks noGrp="1"/>
          </p:cNvSpPr>
          <p:nvPr>
            <p:ph idx="1"/>
          </p:nvPr>
        </p:nvSpPr>
        <p:spPr>
          <a:xfrm>
            <a:off x="857251" y="1752600"/>
            <a:ext cx="7677149" cy="4724400"/>
          </a:xfrm>
        </p:spPr>
        <p:txBody>
          <a:bodyPr/>
          <a:lstStyle/>
          <a:p>
            <a:pPr marL="34290" indent="0">
              <a:buNone/>
            </a:pPr>
            <a:r>
              <a:rPr lang="en-US" sz="3000" i="1" dirty="0"/>
              <a:t>“Being a part of the AFS community means having access to the professional network, tools, and knowledge needed to address the complexities of fisheries conservation.” </a:t>
            </a:r>
          </a:p>
          <a:p>
            <a:pPr marL="34290" indent="0">
              <a:buNone/>
            </a:pPr>
            <a:r>
              <a:rPr lang="en-US" sz="2800" i="1" dirty="0"/>
              <a:t>-Jesse Trushenski</a:t>
            </a:r>
          </a:p>
          <a:p>
            <a:pPr marL="34290" indent="0">
              <a:buNone/>
            </a:pPr>
            <a:r>
              <a:rPr lang="en-US" sz="2800" i="1" dirty="0"/>
              <a:t>Spring Salmon LLC</a:t>
            </a:r>
          </a:p>
          <a:p>
            <a:pPr marL="34290" indent="0">
              <a:buNone/>
            </a:pPr>
            <a:r>
              <a:rPr lang="en-US" sz="2800" i="1" dirty="0"/>
              <a:t>Bozeman, MT</a:t>
            </a:r>
          </a:p>
          <a:p>
            <a:pPr marL="34290" indent="0">
              <a:buNone/>
            </a:pPr>
            <a:r>
              <a:rPr lang="en-US" sz="2800" i="1" dirty="0"/>
              <a:t>2019 AFS President</a:t>
            </a:r>
          </a:p>
          <a:p>
            <a:endParaRPr lang="en-US" dirty="0"/>
          </a:p>
        </p:txBody>
      </p:sp>
      <p:sp>
        <p:nvSpPr>
          <p:cNvPr id="6" name="Title 1"/>
          <p:cNvSpPr>
            <a:spLocks noGrp="1"/>
          </p:cNvSpPr>
          <p:nvPr>
            <p:ph type="title"/>
          </p:nvPr>
        </p:nvSpPr>
        <p:spPr>
          <a:xfrm>
            <a:off x="457200" y="381000"/>
            <a:ext cx="7543800" cy="1450757"/>
          </a:xfrm>
        </p:spPr>
        <p:txBody>
          <a:bodyPr>
            <a:normAutofit/>
          </a:bodyPr>
          <a:lstStyle/>
          <a:p>
            <a:r>
              <a:rPr lang="en-US" dirty="0"/>
              <a:t>AFS Fan Mail…</a:t>
            </a:r>
          </a:p>
        </p:txBody>
      </p:sp>
    </p:spTree>
    <p:extLst>
      <p:ext uri="{BB962C8B-B14F-4D97-AF65-F5344CB8AC3E}">
        <p14:creationId xmlns:p14="http://schemas.microsoft.com/office/powerpoint/2010/main" val="3844466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 a fisheries professional, you’re devoted to field, lab, and conservation work…</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1711"/>
          <a:stretch/>
        </p:blipFill>
        <p:spPr>
          <a:xfrm>
            <a:off x="3428277" y="4362933"/>
            <a:ext cx="2362388" cy="2011680"/>
          </a:xfrm>
          <a:prstGeom prst="rect">
            <a:avLst/>
          </a:prstGeom>
          <a:ln>
            <a:solidFill>
              <a:srgbClr val="00206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0665" y="2164972"/>
            <a:ext cx="3029990" cy="2011680"/>
          </a:xfrm>
          <a:prstGeom prst="rect">
            <a:avLst/>
          </a:prstGeom>
          <a:ln>
            <a:solidFill>
              <a:srgbClr val="002060"/>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352737"/>
            <a:ext cx="3030061" cy="2011680"/>
          </a:xfrm>
          <a:prstGeom prst="rect">
            <a:avLst/>
          </a:prstGeom>
          <a:ln>
            <a:solidFill>
              <a:srgbClr val="002060"/>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2887" y="4373823"/>
            <a:ext cx="2954262" cy="1969508"/>
          </a:xfrm>
          <a:prstGeom prst="rect">
            <a:avLst/>
          </a:prstGeom>
          <a:ln>
            <a:solidFill>
              <a:srgbClr val="002060"/>
            </a:solidFill>
          </a:ln>
        </p:spPr>
      </p:pic>
      <p:pic>
        <p:nvPicPr>
          <p:cNvPr id="11" name="Picture 10"/>
          <p:cNvPicPr>
            <a:picLocks noChangeAspect="1"/>
          </p:cNvPicPr>
          <p:nvPr/>
        </p:nvPicPr>
        <p:blipFill rotWithShape="1">
          <a:blip r:embed="rId7"/>
          <a:srcRect b="24040"/>
          <a:stretch/>
        </p:blipFill>
        <p:spPr>
          <a:xfrm>
            <a:off x="3615955" y="2179513"/>
            <a:ext cx="1987031" cy="2012465"/>
          </a:xfrm>
          <a:prstGeom prst="rect">
            <a:avLst/>
          </a:prstGeom>
          <a:ln>
            <a:solidFill>
              <a:srgbClr val="002060"/>
            </a:solidFill>
          </a:ln>
        </p:spPr>
      </p:pic>
      <p:pic>
        <p:nvPicPr>
          <p:cNvPr id="13" name="Picture 12"/>
          <p:cNvPicPr>
            <a:picLocks noChangeAspect="1"/>
          </p:cNvPicPr>
          <p:nvPr/>
        </p:nvPicPr>
        <p:blipFill>
          <a:blip r:embed="rId8"/>
          <a:stretch>
            <a:fillRect/>
          </a:stretch>
        </p:blipFill>
        <p:spPr>
          <a:xfrm>
            <a:off x="473934" y="2172867"/>
            <a:ext cx="2964769" cy="1976513"/>
          </a:xfrm>
          <a:prstGeom prst="rect">
            <a:avLst/>
          </a:prstGeom>
          <a:ln>
            <a:solidFill>
              <a:srgbClr val="002060"/>
            </a:solidFill>
          </a:ln>
        </p:spPr>
      </p:pic>
    </p:spTree>
    <p:extLst>
      <p:ext uri="{BB962C8B-B14F-4D97-AF65-F5344CB8AC3E}">
        <p14:creationId xmlns:p14="http://schemas.microsoft.com/office/powerpoint/2010/main" val="1103370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AFS Help Me Give Back to the Fisheries Community?	</a:t>
            </a:r>
          </a:p>
        </p:txBody>
      </p:sp>
      <p:sp>
        <p:nvSpPr>
          <p:cNvPr id="3" name="Content Placeholder 2"/>
          <p:cNvSpPr>
            <a:spLocks noGrp="1"/>
          </p:cNvSpPr>
          <p:nvPr>
            <p:ph idx="1"/>
          </p:nvPr>
        </p:nvSpPr>
        <p:spPr>
          <a:xfrm>
            <a:off x="291957" y="1965960"/>
            <a:ext cx="5942743" cy="4038600"/>
          </a:xfrm>
        </p:spPr>
        <p:txBody>
          <a:bodyPr/>
          <a:lstStyle/>
          <a:p>
            <a:r>
              <a:rPr lang="en-US" sz="2800" dirty="0"/>
              <a:t>Join a committee or volunteer for section leadership</a:t>
            </a:r>
          </a:p>
          <a:p>
            <a:r>
              <a:rPr lang="en-US" sz="2800" dirty="0"/>
              <a:t>Help mentor young professionals during student events at live events</a:t>
            </a:r>
          </a:p>
          <a:p>
            <a:r>
              <a:rPr lang="en-US" sz="2800" dirty="0"/>
              <a:t>Apply to mentor a Hutton student</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1146" b="19192"/>
          <a:stretch/>
        </p:blipFill>
        <p:spPr>
          <a:xfrm>
            <a:off x="5781302" y="4544428"/>
            <a:ext cx="2995620" cy="2043273"/>
          </a:xfrm>
          <a:prstGeom prst="rect">
            <a:avLst/>
          </a:prstGeom>
          <a:ln>
            <a:solidFill>
              <a:srgbClr val="002060"/>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022" t="30025"/>
          <a:stretch/>
        </p:blipFill>
        <p:spPr>
          <a:xfrm>
            <a:off x="5881120" y="2286000"/>
            <a:ext cx="2736351" cy="1418690"/>
          </a:xfrm>
          <a:prstGeom prst="rect">
            <a:avLst/>
          </a:prstGeom>
          <a:ln>
            <a:solidFill>
              <a:srgbClr val="002060"/>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176" t="23113" r="20127"/>
          <a:stretch/>
        </p:blipFill>
        <p:spPr>
          <a:xfrm>
            <a:off x="304800" y="4547741"/>
            <a:ext cx="2895600" cy="2070100"/>
          </a:xfrm>
          <a:prstGeom prst="rect">
            <a:avLst/>
          </a:prstGeom>
          <a:ln>
            <a:solidFill>
              <a:srgbClr val="002060"/>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4544428"/>
            <a:ext cx="2043273" cy="2043273"/>
          </a:xfrm>
          <a:prstGeom prst="rect">
            <a:avLst/>
          </a:prstGeom>
          <a:ln>
            <a:solidFill>
              <a:srgbClr val="002060"/>
            </a:solidFill>
          </a:ln>
        </p:spPr>
      </p:pic>
    </p:spTree>
    <p:extLst>
      <p:ext uri="{BB962C8B-B14F-4D97-AF65-F5344CB8AC3E}">
        <p14:creationId xmlns:p14="http://schemas.microsoft.com/office/powerpoint/2010/main" val="33908302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 y="283909"/>
            <a:ext cx="8763000" cy="1356360"/>
          </a:xfrm>
        </p:spPr>
        <p:txBody>
          <a:bodyPr/>
          <a:lstStyle/>
          <a:p>
            <a:pPr algn="ctr"/>
            <a:r>
              <a:rPr lang="en-US" dirty="0"/>
              <a:t>We Look Forward to Having You Aboard as an AFS Member!</a:t>
            </a:r>
          </a:p>
        </p:txBody>
      </p:sp>
      <p:sp>
        <p:nvSpPr>
          <p:cNvPr id="7" name="Content Placeholder 6"/>
          <p:cNvSpPr>
            <a:spLocks noGrp="1"/>
          </p:cNvSpPr>
          <p:nvPr>
            <p:ph idx="1"/>
          </p:nvPr>
        </p:nvSpPr>
        <p:spPr>
          <a:xfrm>
            <a:off x="609600" y="1652720"/>
            <a:ext cx="7924799" cy="4443280"/>
          </a:xfrm>
        </p:spPr>
        <p:txBody>
          <a:bodyPr>
            <a:normAutofit fontScale="92500" lnSpcReduction="10000"/>
          </a:bodyPr>
          <a:lstStyle/>
          <a:p>
            <a:pPr marL="34290" indent="0" algn="ctr">
              <a:buNone/>
            </a:pPr>
            <a:r>
              <a:rPr lang="en-US" sz="2800" i="1" dirty="0"/>
              <a:t>For Additional Information, contact AFS Membership!</a:t>
            </a:r>
          </a:p>
          <a:p>
            <a:pPr marL="34290" indent="0" algn="ctr">
              <a:buNone/>
            </a:pPr>
            <a:endParaRPr lang="en-US" dirty="0"/>
          </a:p>
          <a:p>
            <a:pPr marL="34290" indent="0" algn="ctr">
              <a:buNone/>
            </a:pPr>
            <a:r>
              <a:rPr lang="en-US" sz="2400" dirty="0">
                <a:solidFill>
                  <a:srgbClr val="002060"/>
                </a:solidFill>
              </a:rPr>
              <a:t>membership@fisheries.org</a:t>
            </a:r>
          </a:p>
          <a:p>
            <a:pPr marL="34290" indent="0" algn="ctr">
              <a:buNone/>
            </a:pPr>
            <a:r>
              <a:rPr lang="en-US" sz="2400" dirty="0"/>
              <a:t>301-897-8616</a:t>
            </a:r>
          </a:p>
          <a:p>
            <a:pPr marL="34290" indent="0" algn="ctr">
              <a:buNone/>
            </a:pPr>
            <a:r>
              <a:rPr lang="en-US" sz="2400" dirty="0">
                <a:solidFill>
                  <a:srgbClr val="002060"/>
                </a:solidFill>
              </a:rPr>
              <a:t>https://fisheries.org/membership/</a:t>
            </a:r>
          </a:p>
          <a:p>
            <a:pPr marL="34290" indent="0" algn="ctr">
              <a:buNone/>
            </a:pPr>
            <a:endParaRPr lang="en-US" sz="2400" dirty="0"/>
          </a:p>
          <a:p>
            <a:pPr marL="34290" indent="0" algn="ctr">
              <a:buNone/>
            </a:pPr>
            <a:r>
              <a:rPr lang="en-US" sz="2400" dirty="0"/>
              <a:t>Eva </a:t>
            </a:r>
            <a:r>
              <a:rPr lang="en-US" sz="2400" dirty="0" smtClean="0"/>
              <a:t>Przygodzki</a:t>
            </a:r>
            <a:endParaRPr lang="en-US" sz="2400" dirty="0"/>
          </a:p>
          <a:p>
            <a:pPr marL="34290" indent="0" algn="ctr">
              <a:buNone/>
            </a:pPr>
            <a:r>
              <a:rPr lang="en-US" sz="2400" dirty="0"/>
              <a:t>Manager of Membership and Engagement</a:t>
            </a:r>
          </a:p>
          <a:p>
            <a:pPr algn="ctr"/>
            <a:endParaRPr lang="en-US" sz="2400" dirty="0"/>
          </a:p>
          <a:p>
            <a:pPr marL="34290" indent="0" algn="ctr">
              <a:buNone/>
            </a:pPr>
            <a:r>
              <a:rPr lang="en-US" sz="2400" dirty="0"/>
              <a:t>Erin </a:t>
            </a:r>
            <a:r>
              <a:rPr lang="en-US" sz="2400" dirty="0" smtClean="0"/>
              <a:t>Del Collo</a:t>
            </a:r>
            <a:endParaRPr lang="en-US" sz="2400" dirty="0"/>
          </a:p>
          <a:p>
            <a:pPr marL="34290" indent="0" algn="ctr">
              <a:buNone/>
            </a:pPr>
            <a:r>
              <a:rPr lang="en-US" sz="2400" dirty="0"/>
              <a:t>Membership Coordinator</a:t>
            </a:r>
          </a:p>
        </p:txBody>
      </p:sp>
    </p:spTree>
    <p:extLst>
      <p:ext uri="{BB962C8B-B14F-4D97-AF65-F5344CB8AC3E}">
        <p14:creationId xmlns:p14="http://schemas.microsoft.com/office/powerpoint/2010/main" val="3208411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8" y="152400"/>
            <a:ext cx="9829800" cy="6553200"/>
          </a:xfrm>
          <a:prstGeom prst="rect">
            <a:avLst/>
          </a:prstGeom>
        </p:spPr>
      </p:pic>
      <p:sp>
        <p:nvSpPr>
          <p:cNvPr id="5" name="TextBox 4"/>
          <p:cNvSpPr txBox="1"/>
          <p:nvPr/>
        </p:nvSpPr>
        <p:spPr>
          <a:xfrm>
            <a:off x="3733800" y="457200"/>
            <a:ext cx="5181600" cy="707886"/>
          </a:xfrm>
          <a:prstGeom prst="rect">
            <a:avLst/>
          </a:prstGeom>
          <a:noFill/>
        </p:spPr>
        <p:txBody>
          <a:bodyPr wrap="square" rtlCol="0">
            <a:spAutoFit/>
          </a:bodyPr>
          <a:lstStyle/>
          <a:p>
            <a:pPr algn="r"/>
            <a:r>
              <a:rPr lang="en-US" sz="4000" b="1" dirty="0">
                <a:ln w="0">
                  <a:solidFill>
                    <a:schemeClr val="bg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Thank you!</a:t>
            </a:r>
          </a:p>
        </p:txBody>
      </p:sp>
    </p:spTree>
    <p:extLst>
      <p:ext uri="{BB962C8B-B14F-4D97-AF65-F5344CB8AC3E}">
        <p14:creationId xmlns:p14="http://schemas.microsoft.com/office/powerpoint/2010/main" val="2380150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63" r="2500"/>
          <a:stretch/>
        </p:blipFill>
        <p:spPr>
          <a:xfrm>
            <a:off x="457200" y="533400"/>
            <a:ext cx="8229600" cy="5791200"/>
          </a:xfrm>
          <a:prstGeom prst="rect">
            <a:avLst/>
          </a:prstGeom>
          <a:ln>
            <a:solidFill>
              <a:srgbClr val="002060"/>
            </a:solidFill>
          </a:ln>
        </p:spPr>
      </p:pic>
      <p:sp>
        <p:nvSpPr>
          <p:cNvPr id="2" name="Title 1"/>
          <p:cNvSpPr>
            <a:spLocks noGrp="1"/>
          </p:cNvSpPr>
          <p:nvPr>
            <p:ph type="title"/>
          </p:nvPr>
        </p:nvSpPr>
        <p:spPr>
          <a:xfrm>
            <a:off x="857250" y="762000"/>
            <a:ext cx="7406640" cy="1356360"/>
          </a:xfrm>
        </p:spPr>
        <p:txBody>
          <a:bodyPr>
            <a:normAutofit/>
          </a:bodyPr>
          <a:lstStyle/>
          <a:p>
            <a:r>
              <a:rPr lang="en-US" sz="3600" dirty="0">
                <a:solidFill>
                  <a:schemeClr val="bg1"/>
                </a:solidFill>
              </a:rPr>
              <a:t>…but have you ever felt lost at sea professionally?</a:t>
            </a:r>
          </a:p>
        </p:txBody>
      </p:sp>
    </p:spTree>
    <p:extLst>
      <p:ext uri="{BB962C8B-B14F-4D97-AF65-F5344CB8AC3E}">
        <p14:creationId xmlns:p14="http://schemas.microsoft.com/office/powerpoint/2010/main" val="1541130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356360"/>
          </a:xfrm>
        </p:spPr>
        <p:txBody>
          <a:bodyPr>
            <a:normAutofit/>
          </a:bodyPr>
          <a:lstStyle/>
          <a:p>
            <a:pPr algn="ctr"/>
            <a:r>
              <a:rPr lang="en-US" dirty="0"/>
              <a:t>Make AFS your professional </a:t>
            </a:r>
            <a:r>
              <a:rPr lang="en-US" dirty="0" smtClean="0"/>
              <a:t>community </a:t>
            </a:r>
            <a:r>
              <a:rPr lang="en-US" dirty="0"/>
              <a:t>for fisheries </a:t>
            </a:r>
            <a:r>
              <a:rPr lang="en-US" dirty="0" smtClean="0"/>
              <a:t>resources!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641" y="4108138"/>
            <a:ext cx="3632975" cy="2417430"/>
          </a:xfrm>
          <a:prstGeom prst="rect">
            <a:avLst/>
          </a:prstGeom>
          <a:ln>
            <a:solidFill>
              <a:srgbClr val="002060"/>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108138"/>
            <a:ext cx="1629049" cy="2417430"/>
          </a:xfrm>
          <a:prstGeom prst="rect">
            <a:avLst/>
          </a:prstGeom>
          <a:ln>
            <a:solidFill>
              <a:srgbClr val="002060"/>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3408" y="4109742"/>
            <a:ext cx="1827442" cy="2436590"/>
          </a:xfrm>
          <a:prstGeom prst="rect">
            <a:avLst/>
          </a:prstGeom>
          <a:ln>
            <a:solidFill>
              <a:srgbClr val="002060"/>
            </a:solidFill>
          </a:ln>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2500" r="7500" b="16250"/>
          <a:stretch/>
        </p:blipFill>
        <p:spPr>
          <a:xfrm>
            <a:off x="217434" y="1683017"/>
            <a:ext cx="3591994" cy="2103420"/>
          </a:xfrm>
          <a:prstGeom prst="rect">
            <a:avLst/>
          </a:prstGeom>
          <a:ln>
            <a:solidFill>
              <a:srgbClr val="002060"/>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1926" y="1671737"/>
            <a:ext cx="2834640" cy="2125980"/>
          </a:xfrm>
          <a:prstGeom prst="rect">
            <a:avLst/>
          </a:prstGeom>
          <a:ln>
            <a:solidFill>
              <a:srgbClr val="002060"/>
            </a:solidFill>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7557" y="1683017"/>
            <a:ext cx="2103420" cy="2103420"/>
          </a:xfrm>
          <a:prstGeom prst="rect">
            <a:avLst/>
          </a:prstGeom>
          <a:ln>
            <a:solidFill>
              <a:srgbClr val="002060"/>
            </a:solidFill>
          </a:ln>
        </p:spPr>
      </p:pic>
    </p:spTree>
    <p:extLst>
      <p:ext uri="{BB962C8B-B14F-4D97-AF65-F5344CB8AC3E}">
        <p14:creationId xmlns:p14="http://schemas.microsoft.com/office/powerpoint/2010/main" val="2670779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916" y="292349"/>
            <a:ext cx="7406640" cy="1356360"/>
          </a:xfrm>
        </p:spPr>
        <p:txBody>
          <a:bodyPr/>
          <a:lstStyle/>
          <a:p>
            <a:r>
              <a:rPr lang="en-US" dirty="0"/>
              <a:t>Did you know…</a:t>
            </a:r>
          </a:p>
        </p:txBody>
      </p:sp>
      <p:sp>
        <p:nvSpPr>
          <p:cNvPr id="3" name="Content Placeholder 2"/>
          <p:cNvSpPr>
            <a:spLocks noGrp="1"/>
          </p:cNvSpPr>
          <p:nvPr>
            <p:ph idx="1"/>
          </p:nvPr>
        </p:nvSpPr>
        <p:spPr>
          <a:xfrm>
            <a:off x="467004" y="1607163"/>
            <a:ext cx="8209992" cy="4038600"/>
          </a:xfrm>
        </p:spPr>
        <p:txBody>
          <a:bodyPr>
            <a:normAutofit/>
          </a:bodyPr>
          <a:lstStyle/>
          <a:p>
            <a:pPr marL="34290" indent="0">
              <a:buNone/>
            </a:pPr>
            <a:r>
              <a:rPr lang="en-US" sz="2800" dirty="0"/>
              <a:t>…there’s more to AFS than </a:t>
            </a:r>
            <a:r>
              <a:rPr lang="en-US" sz="2800" i="1" u="sng" dirty="0" smtClean="0"/>
              <a:t>JUST</a:t>
            </a:r>
            <a:r>
              <a:rPr lang="en-US" sz="2800" dirty="0" smtClean="0"/>
              <a:t> Chapter </a:t>
            </a:r>
            <a:r>
              <a:rPr lang="en-US" sz="2800" dirty="0"/>
              <a:t>Meetings?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636" y="2325202"/>
            <a:ext cx="2880360" cy="1920240"/>
          </a:xfrm>
          <a:prstGeom prst="rect">
            <a:avLst/>
          </a:prstGeom>
          <a:ln>
            <a:solidFill>
              <a:srgbClr val="002060"/>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2621"/>
          <a:stretch/>
        </p:blipFill>
        <p:spPr>
          <a:xfrm>
            <a:off x="467004" y="2322406"/>
            <a:ext cx="2516839" cy="1920240"/>
          </a:xfrm>
          <a:prstGeom prst="rect">
            <a:avLst/>
          </a:prstGeom>
          <a:ln>
            <a:solidFill>
              <a:srgbClr val="002060"/>
            </a:solid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10913"/>
          <a:stretch/>
        </p:blipFill>
        <p:spPr>
          <a:xfrm>
            <a:off x="6396091" y="4343400"/>
            <a:ext cx="2280905" cy="1920240"/>
          </a:xfrm>
          <a:prstGeom prst="rect">
            <a:avLst/>
          </a:prstGeom>
          <a:ln>
            <a:solidFill>
              <a:srgbClr val="002060"/>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079" y="2325202"/>
            <a:ext cx="2560320" cy="1920240"/>
          </a:xfrm>
          <a:prstGeom prst="rect">
            <a:avLst/>
          </a:prstGeom>
          <a:ln>
            <a:solidFill>
              <a:srgbClr val="002060"/>
            </a:solidFill>
          </a:ln>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r="5102"/>
          <a:stretch/>
        </p:blipFill>
        <p:spPr>
          <a:xfrm>
            <a:off x="467004" y="4343400"/>
            <a:ext cx="2733396" cy="1920240"/>
          </a:xfrm>
          <a:prstGeom prst="rect">
            <a:avLst/>
          </a:prstGeom>
          <a:ln>
            <a:solidFill>
              <a:srgbClr val="002060"/>
            </a:solidFill>
          </a:ln>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8065" y="4343400"/>
            <a:ext cx="2880360" cy="1920240"/>
          </a:xfrm>
          <a:prstGeom prst="rect">
            <a:avLst/>
          </a:prstGeom>
          <a:ln>
            <a:solidFill>
              <a:srgbClr val="002060"/>
            </a:solidFill>
          </a:ln>
        </p:spPr>
      </p:pic>
    </p:spTree>
    <p:extLst>
      <p:ext uri="{BB962C8B-B14F-4D97-AF65-F5344CB8AC3E}">
        <p14:creationId xmlns:p14="http://schemas.microsoft.com/office/powerpoint/2010/main" val="2433813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735" y="292349"/>
            <a:ext cx="7821821" cy="1155451"/>
          </a:xfrm>
        </p:spPr>
        <p:txBody>
          <a:bodyPr/>
          <a:lstStyle/>
          <a:p>
            <a:r>
              <a:rPr lang="en-US" dirty="0" smtClean="0"/>
              <a:t>Getting to know AFS</a:t>
            </a:r>
            <a:endParaRPr lang="en-US" dirty="0"/>
          </a:p>
        </p:txBody>
      </p:sp>
      <p:sp>
        <p:nvSpPr>
          <p:cNvPr id="3" name="Content Placeholder 2"/>
          <p:cNvSpPr>
            <a:spLocks noGrp="1"/>
          </p:cNvSpPr>
          <p:nvPr>
            <p:ph idx="1"/>
          </p:nvPr>
        </p:nvSpPr>
        <p:spPr>
          <a:xfrm>
            <a:off x="304800" y="1371600"/>
            <a:ext cx="8372196" cy="3276600"/>
          </a:xfrm>
        </p:spPr>
        <p:txBody>
          <a:bodyPr>
            <a:normAutofit fontScale="92500" lnSpcReduction="10000"/>
          </a:bodyPr>
          <a:lstStyle/>
          <a:p>
            <a:pPr marL="34290" indent="0">
              <a:buNone/>
            </a:pPr>
            <a:r>
              <a:rPr lang="en-US" sz="2800" dirty="0"/>
              <a:t>AFS’s diverse membership represents the world’s leading experts in fisheries science, management and conservation</a:t>
            </a:r>
          </a:p>
          <a:p>
            <a:pPr lvl="1"/>
            <a:endParaRPr lang="en-US" dirty="0">
              <a:solidFill>
                <a:schemeClr val="tx1"/>
              </a:solidFill>
              <a:ea typeface="MS PGothic" pitchFamily="34" charset="-128"/>
            </a:endParaRPr>
          </a:p>
          <a:p>
            <a:pPr marL="205740" lvl="1" indent="0">
              <a:buNone/>
            </a:pPr>
            <a:r>
              <a:rPr lang="en-US" sz="2400" dirty="0">
                <a:solidFill>
                  <a:srgbClr val="002060"/>
                </a:solidFill>
                <a:ea typeface="MS PGothic" pitchFamily="34" charset="-128"/>
              </a:rPr>
              <a:t>AFS members have a range of backgrounds and expertise and include </a:t>
            </a:r>
            <a:r>
              <a:rPr lang="en-US" sz="2400" dirty="0" err="1">
                <a:solidFill>
                  <a:srgbClr val="002060"/>
                </a:solidFill>
                <a:ea typeface="MS PGothic" pitchFamily="34" charset="-128"/>
              </a:rPr>
              <a:t>aq</a:t>
            </a:r>
            <a:r>
              <a:rPr lang="en-US" sz="2400" dirty="0" err="1">
                <a:solidFill>
                  <a:srgbClr val="002060"/>
                </a:solidFill>
              </a:rPr>
              <a:t>uaculturists</a:t>
            </a:r>
            <a:r>
              <a:rPr lang="en-US" sz="2400" dirty="0">
                <a:solidFill>
                  <a:srgbClr val="002060"/>
                </a:solidFill>
              </a:rPr>
              <a:t>, biologists, ecologists, economists, engineers, fisheries managers, geneticists and social scientists.</a:t>
            </a:r>
            <a:endParaRPr lang="en-US" sz="2400" dirty="0">
              <a:solidFill>
                <a:srgbClr val="002060"/>
              </a:solidFill>
              <a:ea typeface="MS PGothic" pitchFamily="34" charset="-128"/>
            </a:endParaRPr>
          </a:p>
          <a:p>
            <a:endParaRPr lang="en-US" sz="2400" dirty="0">
              <a:solidFill>
                <a:schemeClr val="tx1"/>
              </a:solidFill>
              <a:ea typeface="MS PGothic" pitchFamily="34" charset="-128"/>
            </a:endParaRPr>
          </a:p>
          <a:p>
            <a:pPr marL="205740" lvl="1" indent="0">
              <a:buNone/>
            </a:pPr>
            <a:r>
              <a:rPr lang="en-US" sz="2400" dirty="0">
                <a:solidFill>
                  <a:srgbClr val="002060"/>
                </a:solidFill>
                <a:ea typeface="MS PGothic" pitchFamily="34" charset="-128"/>
              </a:rPr>
              <a:t>AFS members represent government agencies, commercial operations, academic institutions, research firms, student groups and media outlets.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4648200"/>
            <a:ext cx="2893331" cy="1928888"/>
          </a:xfrm>
          <a:prstGeom prst="rect">
            <a:avLst/>
          </a:prstGeom>
          <a:ln>
            <a:solidFill>
              <a:srgbClr val="00206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4648200"/>
            <a:ext cx="2880474" cy="1928888"/>
          </a:xfrm>
          <a:prstGeom prst="rect">
            <a:avLst/>
          </a:prstGeom>
          <a:ln>
            <a:solidFill>
              <a:srgbClr val="002060"/>
            </a:solidFill>
          </a:ln>
        </p:spPr>
      </p:pic>
    </p:spTree>
    <p:extLst>
      <p:ext uri="{BB962C8B-B14F-4D97-AF65-F5344CB8AC3E}">
        <p14:creationId xmlns:p14="http://schemas.microsoft.com/office/powerpoint/2010/main" val="248288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34" y="152378"/>
            <a:ext cx="8508732" cy="1143000"/>
          </a:xfrm>
        </p:spPr>
        <p:txBody>
          <a:bodyPr>
            <a:normAutofit/>
          </a:bodyPr>
          <a:lstStyle/>
          <a:p>
            <a:pPr algn="ctr"/>
            <a:r>
              <a:rPr lang="en-US" dirty="0"/>
              <a:t>Maximize Your Membership!</a:t>
            </a:r>
          </a:p>
        </p:txBody>
      </p:sp>
      <p:sp>
        <p:nvSpPr>
          <p:cNvPr id="3" name="Content Placeholder 2"/>
          <p:cNvSpPr>
            <a:spLocks noGrp="1"/>
          </p:cNvSpPr>
          <p:nvPr>
            <p:ph idx="1"/>
          </p:nvPr>
        </p:nvSpPr>
        <p:spPr>
          <a:xfrm>
            <a:off x="371565" y="1893537"/>
            <a:ext cx="4869073" cy="3078162"/>
          </a:xfrm>
        </p:spPr>
        <p:txBody>
          <a:bodyPr>
            <a:normAutofit/>
          </a:bodyPr>
          <a:lstStyle/>
          <a:p>
            <a:pPr marL="34290" indent="0">
              <a:lnSpc>
                <a:spcPct val="120000"/>
              </a:lnSpc>
              <a:buNone/>
            </a:pPr>
            <a:r>
              <a:rPr lang="en-US" sz="2400" dirty="0" smtClean="0">
                <a:solidFill>
                  <a:srgbClr val="002060"/>
                </a:solidFill>
              </a:rPr>
              <a:t>Free </a:t>
            </a:r>
            <a:r>
              <a:rPr lang="en-US" sz="2400" dirty="0">
                <a:solidFill>
                  <a:srgbClr val="002060"/>
                </a:solidFill>
              </a:rPr>
              <a:t>online access to </a:t>
            </a:r>
            <a:r>
              <a:rPr lang="en-US" sz="2400" dirty="0" smtClean="0">
                <a:solidFill>
                  <a:srgbClr val="002060"/>
                </a:solidFill>
              </a:rPr>
              <a:t>five </a:t>
            </a:r>
            <a:r>
              <a:rPr lang="en-US" sz="2400" dirty="0">
                <a:solidFill>
                  <a:srgbClr val="002060"/>
                </a:solidFill>
              </a:rPr>
              <a:t>AFS                                                                                             journals, plus Fisheries Magazine</a:t>
            </a:r>
          </a:p>
          <a:p>
            <a:pPr marL="34290" indent="0">
              <a:lnSpc>
                <a:spcPct val="120000"/>
              </a:lnSpc>
              <a:buNone/>
            </a:pPr>
            <a:r>
              <a:rPr lang="en-US" sz="2400" dirty="0">
                <a:solidFill>
                  <a:srgbClr val="002060"/>
                </a:solidFill>
              </a:rPr>
              <a:t>Page charge </a:t>
            </a:r>
            <a:r>
              <a:rPr lang="en-US" sz="2400" dirty="0" smtClean="0">
                <a:solidFill>
                  <a:srgbClr val="002060"/>
                </a:solidFill>
              </a:rPr>
              <a:t>waivers are available for authors publishing in AFS journals</a:t>
            </a:r>
            <a:endParaRPr lang="en-US" sz="2400" dirty="0">
              <a:solidFill>
                <a:srgbClr val="002060"/>
              </a:solidFill>
            </a:endParaRPr>
          </a:p>
          <a:p>
            <a:pPr marL="34290" indent="0">
              <a:lnSpc>
                <a:spcPct val="120000"/>
              </a:lnSpc>
              <a:buNone/>
            </a:pPr>
            <a:r>
              <a:rPr lang="en-US" sz="2400" dirty="0">
                <a:solidFill>
                  <a:srgbClr val="002060"/>
                </a:solidFill>
              </a:rPr>
              <a:t>Discounts on </a:t>
            </a:r>
            <a:r>
              <a:rPr lang="en-US" sz="2400" dirty="0" smtClean="0">
                <a:solidFill>
                  <a:srgbClr val="002060"/>
                </a:solidFill>
              </a:rPr>
              <a:t>books in the AFS bookstore</a:t>
            </a:r>
            <a:endParaRPr lang="en-US" sz="1600" dirty="0"/>
          </a:p>
        </p:txBody>
      </p:sp>
      <p:pic>
        <p:nvPicPr>
          <p:cNvPr id="7" name="Picture 6">
            <a:extLst>
              <a:ext uri="{FF2B5EF4-FFF2-40B4-BE49-F238E27FC236}">
                <a16:creationId xmlns:a16="http://schemas.microsoft.com/office/drawing/2014/main" id="{55F4CAFF-E114-144E-BF32-818028363755}"/>
              </a:ext>
            </a:extLst>
          </p:cNvPr>
          <p:cNvPicPr>
            <a:picLocks noChangeAspect="1"/>
          </p:cNvPicPr>
          <p:nvPr/>
        </p:nvPicPr>
        <p:blipFill>
          <a:blip r:embed="rId3"/>
          <a:stretch>
            <a:fillRect/>
          </a:stretch>
        </p:blipFill>
        <p:spPr>
          <a:xfrm>
            <a:off x="341748" y="4800600"/>
            <a:ext cx="1319256" cy="1737360"/>
          </a:xfrm>
          <a:prstGeom prst="rect">
            <a:avLst/>
          </a:prstGeom>
          <a:ln>
            <a:solidFill>
              <a:schemeClr val="accent4">
                <a:lumMod val="50000"/>
              </a:schemeClr>
            </a:solidFill>
          </a:ln>
        </p:spPr>
      </p:pic>
      <p:pic>
        <p:nvPicPr>
          <p:cNvPr id="8" name="Picture 7">
            <a:extLst>
              <a:ext uri="{FF2B5EF4-FFF2-40B4-BE49-F238E27FC236}">
                <a16:creationId xmlns:a16="http://schemas.microsoft.com/office/drawing/2014/main" id="{E4940A8F-223A-1E4C-978F-28A815953251}"/>
              </a:ext>
            </a:extLst>
          </p:cNvPr>
          <p:cNvPicPr>
            <a:picLocks noChangeAspect="1"/>
          </p:cNvPicPr>
          <p:nvPr/>
        </p:nvPicPr>
        <p:blipFill>
          <a:blip r:embed="rId4"/>
          <a:stretch>
            <a:fillRect/>
          </a:stretch>
        </p:blipFill>
        <p:spPr>
          <a:xfrm>
            <a:off x="3153299" y="4800600"/>
            <a:ext cx="1341192" cy="1737360"/>
          </a:xfrm>
          <a:prstGeom prst="rect">
            <a:avLst/>
          </a:prstGeom>
          <a:ln>
            <a:solidFill>
              <a:schemeClr val="accent4">
                <a:lumMod val="50000"/>
              </a:schemeClr>
            </a:solidFill>
          </a:ln>
        </p:spPr>
      </p:pic>
      <p:pic>
        <p:nvPicPr>
          <p:cNvPr id="10" name="Picture 9">
            <a:extLst>
              <a:ext uri="{FF2B5EF4-FFF2-40B4-BE49-F238E27FC236}">
                <a16:creationId xmlns:a16="http://schemas.microsoft.com/office/drawing/2014/main" id="{0CC3B7E8-44DF-0343-8E54-5B2D28FB73D8}"/>
              </a:ext>
            </a:extLst>
          </p:cNvPr>
          <p:cNvPicPr>
            <a:picLocks noChangeAspect="1"/>
          </p:cNvPicPr>
          <p:nvPr/>
        </p:nvPicPr>
        <p:blipFill>
          <a:blip r:embed="rId5"/>
          <a:stretch>
            <a:fillRect/>
          </a:stretch>
        </p:blipFill>
        <p:spPr>
          <a:xfrm>
            <a:off x="4546975" y="4800600"/>
            <a:ext cx="1387327" cy="1737360"/>
          </a:xfrm>
          <a:prstGeom prst="rect">
            <a:avLst/>
          </a:prstGeom>
          <a:ln>
            <a:solidFill>
              <a:schemeClr val="accent4">
                <a:lumMod val="50000"/>
              </a:schemeClr>
            </a:solidFill>
          </a:ln>
        </p:spPr>
      </p:pic>
      <p:pic>
        <p:nvPicPr>
          <p:cNvPr id="11" name="Picture 10">
            <a:extLst>
              <a:ext uri="{FF2B5EF4-FFF2-40B4-BE49-F238E27FC236}">
                <a16:creationId xmlns:a16="http://schemas.microsoft.com/office/drawing/2014/main" id="{680AED23-F7A7-E343-9090-9689EBDFD90A}"/>
              </a:ext>
            </a:extLst>
          </p:cNvPr>
          <p:cNvPicPr>
            <a:picLocks noChangeAspect="1"/>
          </p:cNvPicPr>
          <p:nvPr/>
        </p:nvPicPr>
        <p:blipFill>
          <a:blip r:embed="rId6"/>
          <a:stretch>
            <a:fillRect/>
          </a:stretch>
        </p:blipFill>
        <p:spPr>
          <a:xfrm>
            <a:off x="5986786" y="4800600"/>
            <a:ext cx="1387327" cy="1737360"/>
          </a:xfrm>
          <a:prstGeom prst="rect">
            <a:avLst/>
          </a:prstGeom>
          <a:ln>
            <a:solidFill>
              <a:schemeClr val="accent4">
                <a:lumMod val="50000"/>
              </a:schemeClr>
            </a:solidFill>
          </a:ln>
        </p:spPr>
      </p:pic>
      <p:pic>
        <p:nvPicPr>
          <p:cNvPr id="12" name="Picture 11">
            <a:extLst>
              <a:ext uri="{FF2B5EF4-FFF2-40B4-BE49-F238E27FC236}">
                <a16:creationId xmlns:a16="http://schemas.microsoft.com/office/drawing/2014/main" id="{88F62899-4F6A-6E41-8471-323803C44B15}"/>
              </a:ext>
            </a:extLst>
          </p:cNvPr>
          <p:cNvPicPr>
            <a:picLocks noChangeAspect="1"/>
          </p:cNvPicPr>
          <p:nvPr/>
        </p:nvPicPr>
        <p:blipFill>
          <a:blip r:embed="rId7"/>
          <a:stretch>
            <a:fillRect/>
          </a:stretch>
        </p:blipFill>
        <p:spPr>
          <a:xfrm>
            <a:off x="1713488" y="4800600"/>
            <a:ext cx="1387327" cy="1737360"/>
          </a:xfrm>
          <a:prstGeom prst="rect">
            <a:avLst/>
          </a:prstGeom>
          <a:ln>
            <a:solidFill>
              <a:schemeClr val="accent4">
                <a:lumMod val="50000"/>
              </a:schemeClr>
            </a:solidFill>
          </a:ln>
        </p:spPr>
      </p:pic>
      <p:pic>
        <p:nvPicPr>
          <p:cNvPr id="14" name="Picture 13">
            <a:extLst>
              <a:ext uri="{FF2B5EF4-FFF2-40B4-BE49-F238E27FC236}">
                <a16:creationId xmlns:a16="http://schemas.microsoft.com/office/drawing/2014/main" id="{FD3B6818-BE8E-4B43-950C-445A40EB07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4201" t="12845" r="35716" b="17466"/>
          <a:stretch/>
        </p:blipFill>
        <p:spPr>
          <a:xfrm>
            <a:off x="7426596" y="4800600"/>
            <a:ext cx="1333356" cy="1737360"/>
          </a:xfrm>
          <a:prstGeom prst="rect">
            <a:avLst/>
          </a:prstGeom>
          <a:ln>
            <a:solidFill>
              <a:schemeClr val="accent4">
                <a:lumMod val="50000"/>
              </a:schemeClr>
            </a:solidFill>
          </a:ln>
        </p:spPr>
      </p:pic>
      <p:pic>
        <p:nvPicPr>
          <p:cNvPr id="16" name="Picture 15">
            <a:extLst>
              <a:ext uri="{FF2B5EF4-FFF2-40B4-BE49-F238E27FC236}">
                <a16:creationId xmlns:a16="http://schemas.microsoft.com/office/drawing/2014/main" id="{CA4C1DED-06F1-1A43-BCAD-F30945C8DC88}"/>
              </a:ext>
            </a:extLst>
          </p:cNvPr>
          <p:cNvPicPr>
            <a:picLocks noChangeAspect="1"/>
          </p:cNvPicPr>
          <p:nvPr/>
        </p:nvPicPr>
        <p:blipFill>
          <a:blip r:embed="rId9"/>
          <a:stretch>
            <a:fillRect/>
          </a:stretch>
        </p:blipFill>
        <p:spPr>
          <a:xfrm>
            <a:off x="5379920" y="2167995"/>
            <a:ext cx="3446446" cy="2291887"/>
          </a:xfrm>
          <a:prstGeom prst="rect">
            <a:avLst/>
          </a:prstGeom>
          <a:ln>
            <a:solidFill>
              <a:srgbClr val="002060"/>
            </a:solidFill>
          </a:ln>
        </p:spPr>
      </p:pic>
      <p:sp>
        <p:nvSpPr>
          <p:cNvPr id="4" name="TextBox 3"/>
          <p:cNvSpPr txBox="1"/>
          <p:nvPr/>
        </p:nvSpPr>
        <p:spPr>
          <a:xfrm>
            <a:off x="219599" y="1318636"/>
            <a:ext cx="5867400" cy="574901"/>
          </a:xfrm>
          <a:prstGeom prst="rect">
            <a:avLst/>
          </a:prstGeom>
          <a:noFill/>
        </p:spPr>
        <p:txBody>
          <a:bodyPr wrap="square" rtlCol="0">
            <a:spAutoFit/>
          </a:bodyPr>
          <a:lstStyle/>
          <a:p>
            <a:pPr marL="34290" indent="0">
              <a:lnSpc>
                <a:spcPct val="120000"/>
              </a:lnSpc>
              <a:buNone/>
            </a:pPr>
            <a:r>
              <a:rPr lang="en-US" sz="2800" dirty="0">
                <a:solidFill>
                  <a:schemeClr val="accent2">
                    <a:lumMod val="75000"/>
                  </a:schemeClr>
                </a:solidFill>
              </a:rPr>
              <a:t>Journals and Publications Benefits:</a:t>
            </a:r>
            <a:endParaRPr lang="en-US" sz="2800" dirty="0">
              <a:solidFill>
                <a:schemeClr val="accent2">
                  <a:lumMod val="75000"/>
                </a:schemeClr>
              </a:solidFill>
            </a:endParaRPr>
          </a:p>
        </p:txBody>
      </p:sp>
    </p:spTree>
    <p:extLst>
      <p:ext uri="{BB962C8B-B14F-4D97-AF65-F5344CB8AC3E}">
        <p14:creationId xmlns:p14="http://schemas.microsoft.com/office/powerpoint/2010/main" val="736563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 y="240792"/>
            <a:ext cx="8488680" cy="1200912"/>
          </a:xfrm>
        </p:spPr>
        <p:txBody>
          <a:bodyPr>
            <a:normAutofit/>
          </a:bodyPr>
          <a:lstStyle/>
          <a:p>
            <a:pPr algn="ctr"/>
            <a:r>
              <a:rPr lang="en-US" dirty="0"/>
              <a:t>Maximize Your Membership!</a:t>
            </a:r>
          </a:p>
        </p:txBody>
      </p:sp>
      <p:sp>
        <p:nvSpPr>
          <p:cNvPr id="3" name="Content Placeholder 2"/>
          <p:cNvSpPr>
            <a:spLocks noGrp="1"/>
          </p:cNvSpPr>
          <p:nvPr>
            <p:ph idx="1"/>
          </p:nvPr>
        </p:nvSpPr>
        <p:spPr>
          <a:xfrm>
            <a:off x="508246" y="1441704"/>
            <a:ext cx="8097028" cy="4800600"/>
          </a:xfrm>
        </p:spPr>
        <p:txBody>
          <a:bodyPr>
            <a:normAutofit/>
          </a:bodyPr>
          <a:lstStyle/>
          <a:p>
            <a:pPr marL="34290" indent="0">
              <a:buNone/>
            </a:pPr>
            <a:r>
              <a:rPr lang="en-US" sz="2800" dirty="0"/>
              <a:t>Education Benefits:</a:t>
            </a:r>
          </a:p>
          <a:p>
            <a:pPr marL="34290" indent="0">
              <a:buNone/>
            </a:pPr>
            <a:r>
              <a:rPr lang="en-US" sz="2800" dirty="0">
                <a:solidFill>
                  <a:srgbClr val="002060"/>
                </a:solidFill>
              </a:rPr>
              <a:t>Attend Continuing Education Courses at reduced registration rates</a:t>
            </a:r>
          </a:p>
          <a:p>
            <a:pPr marL="34290" indent="0">
              <a:buNone/>
            </a:pPr>
            <a:r>
              <a:rPr lang="en-US" sz="2800" dirty="0">
                <a:solidFill>
                  <a:srgbClr val="002060"/>
                </a:solidFill>
              </a:rPr>
              <a:t>Join AFS online for </a:t>
            </a:r>
            <a:r>
              <a:rPr lang="en-US" sz="2800" dirty="0" smtClean="0">
                <a:solidFill>
                  <a:srgbClr val="002060"/>
                </a:solidFill>
              </a:rPr>
              <a:t>educational webinars</a:t>
            </a:r>
            <a:endParaRPr lang="en-US" sz="2800" dirty="0">
              <a:solidFill>
                <a:srgbClr val="002060"/>
              </a:solidFill>
            </a:endParaRPr>
          </a:p>
          <a:p>
            <a:pPr marL="34290" indent="0">
              <a:buNone/>
            </a:pPr>
            <a:r>
              <a:rPr lang="en-US" sz="2800" dirty="0">
                <a:solidFill>
                  <a:srgbClr val="002060"/>
                </a:solidFill>
              </a:rPr>
              <a:t>Members can access webinar recordings on the AFS </a:t>
            </a:r>
            <a:r>
              <a:rPr lang="en-US" sz="2800" dirty="0" smtClean="0">
                <a:solidFill>
                  <a:srgbClr val="002060"/>
                </a:solidFill>
              </a:rPr>
              <a:t>website</a:t>
            </a:r>
            <a:endParaRPr lang="en-US" sz="2800" dirty="0">
              <a:solidFill>
                <a:srgbClr val="002060"/>
              </a:solidFill>
            </a:endParaRPr>
          </a:p>
          <a:p>
            <a:pPr>
              <a:buFont typeface="Wingdings" panose="05000000000000000000" pitchFamily="2" charset="2"/>
              <a:buChar char="ü"/>
            </a:pPr>
            <a:endParaRPr lang="en-US" sz="1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7348" y="4501896"/>
            <a:ext cx="2743200" cy="1828800"/>
          </a:xfrm>
          <a:prstGeom prst="rect">
            <a:avLst/>
          </a:prstGeom>
          <a:ln>
            <a:solidFill>
              <a:schemeClr val="accent4">
                <a:lumMod val="50000"/>
              </a:schemeClr>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7692"/>
          <a:stretch/>
        </p:blipFill>
        <p:spPr>
          <a:xfrm rot="10800000">
            <a:off x="488950" y="4501896"/>
            <a:ext cx="2641600" cy="1828800"/>
          </a:xfrm>
          <a:prstGeom prst="rect">
            <a:avLst/>
          </a:prstGeom>
          <a:ln>
            <a:solidFill>
              <a:schemeClr val="accent4">
                <a:lumMod val="50000"/>
              </a:schemeClr>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501896"/>
            <a:ext cx="2438400" cy="1828800"/>
          </a:xfrm>
          <a:prstGeom prst="rect">
            <a:avLst/>
          </a:prstGeom>
          <a:ln>
            <a:solidFill>
              <a:schemeClr val="accent4">
                <a:lumMod val="50000"/>
              </a:schemeClr>
            </a:solidFill>
          </a:ln>
        </p:spPr>
      </p:pic>
    </p:spTree>
    <p:extLst>
      <p:ext uri="{BB962C8B-B14F-4D97-AF65-F5344CB8AC3E}">
        <p14:creationId xmlns:p14="http://schemas.microsoft.com/office/powerpoint/2010/main" val="771082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0052" y="1464784"/>
            <a:ext cx="5410200" cy="4876207"/>
          </a:xfrm>
          <a:prstGeom prst="rect">
            <a:avLst/>
          </a:prstGeom>
        </p:spPr>
        <p:txBody>
          <a:bodyPr wrap="square">
            <a:spAutoFit/>
          </a:bodyPr>
          <a:lstStyle/>
          <a:p>
            <a:pPr marL="34290" lvl="0" defTabSz="685800">
              <a:lnSpc>
                <a:spcPct val="90000"/>
              </a:lnSpc>
              <a:spcBef>
                <a:spcPts val="1000"/>
              </a:spcBef>
              <a:buClr>
                <a:srgbClr val="A6B727"/>
              </a:buClr>
              <a:buSzPct val="80000"/>
            </a:pPr>
            <a:r>
              <a:rPr lang="en-US" sz="2800" dirty="0">
                <a:solidFill>
                  <a:srgbClr val="DF5327">
                    <a:lumMod val="75000"/>
                  </a:srgbClr>
                </a:solidFill>
              </a:rPr>
              <a:t>Annual Meeting Benefits:</a:t>
            </a:r>
          </a:p>
          <a:p>
            <a:pPr marL="82296" lvl="0">
              <a:spcBef>
                <a:spcPts val="1000"/>
              </a:spcBef>
              <a:buClr>
                <a:srgbClr val="3891A7"/>
              </a:buClr>
              <a:buSzPct val="80000"/>
            </a:pPr>
            <a:r>
              <a:rPr lang="en-US" sz="2800" dirty="0" smtClean="0">
                <a:solidFill>
                  <a:srgbClr val="002060"/>
                </a:solidFill>
              </a:rPr>
              <a:t>Discounted </a:t>
            </a:r>
            <a:r>
              <a:rPr lang="en-US" sz="2800" dirty="0">
                <a:solidFill>
                  <a:srgbClr val="002060"/>
                </a:solidFill>
              </a:rPr>
              <a:t>registration fees to the Annual </a:t>
            </a:r>
            <a:r>
              <a:rPr lang="en-US" sz="2800" dirty="0" smtClean="0">
                <a:solidFill>
                  <a:srgbClr val="002060"/>
                </a:solidFill>
              </a:rPr>
              <a:t>Meeting for AFS Members</a:t>
            </a:r>
            <a:endParaRPr lang="en-US" sz="2800" dirty="0">
              <a:solidFill>
                <a:srgbClr val="002060"/>
              </a:solidFill>
            </a:endParaRPr>
          </a:p>
          <a:p>
            <a:pPr marL="82296" lvl="0">
              <a:spcBef>
                <a:spcPts val="1000"/>
              </a:spcBef>
              <a:buClr>
                <a:srgbClr val="3891A7"/>
              </a:buClr>
              <a:buSzPct val="80000"/>
            </a:pPr>
            <a:r>
              <a:rPr lang="en-US" sz="2800" dirty="0">
                <a:solidFill>
                  <a:srgbClr val="002060"/>
                </a:solidFill>
              </a:rPr>
              <a:t>Opportunities for AFS travel grants for meetings and conferences</a:t>
            </a:r>
          </a:p>
          <a:p>
            <a:pPr marL="82296" lvl="0">
              <a:spcBef>
                <a:spcPts val="1000"/>
              </a:spcBef>
              <a:buClr>
                <a:srgbClr val="3891A7"/>
              </a:buClr>
              <a:buSzPct val="80000"/>
            </a:pPr>
            <a:r>
              <a:rPr lang="en-US" sz="2800" dirty="0">
                <a:solidFill>
                  <a:srgbClr val="002060"/>
                </a:solidFill>
              </a:rPr>
              <a:t>Networking opportunities onsite – open to all attendees and </a:t>
            </a:r>
            <a:r>
              <a:rPr lang="en-US" sz="2800" dirty="0" smtClean="0">
                <a:solidFill>
                  <a:srgbClr val="002060"/>
                </a:solidFill>
              </a:rPr>
              <a:t>some specifically </a:t>
            </a:r>
            <a:r>
              <a:rPr lang="en-US" sz="2800" dirty="0">
                <a:solidFill>
                  <a:srgbClr val="002060"/>
                </a:solidFill>
              </a:rPr>
              <a:t>for students</a:t>
            </a:r>
          </a:p>
          <a:p>
            <a:pPr marL="82296" lvl="0">
              <a:spcBef>
                <a:spcPts val="1000"/>
              </a:spcBef>
              <a:buClr>
                <a:srgbClr val="3891A7"/>
              </a:buClr>
              <a:buSzPct val="80000"/>
            </a:pPr>
            <a:endParaRPr lang="en-US" sz="2800" dirty="0">
              <a:solidFill>
                <a:srgbClr val="002060"/>
              </a:solidFill>
            </a:endParaRPr>
          </a:p>
          <a:p>
            <a:pPr marL="82296" lvl="0" algn="ctr">
              <a:spcBef>
                <a:spcPts val="1000"/>
              </a:spcBef>
              <a:buClr>
                <a:srgbClr val="3891A7"/>
              </a:buClr>
              <a:buSzPct val="80000"/>
            </a:pPr>
            <a:endParaRPr lang="en-US" sz="2000" dirty="0">
              <a:solidFill>
                <a:srgbClr val="00206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500" t="12500" r="6667" b="17500"/>
          <a:stretch/>
        </p:blipFill>
        <p:spPr>
          <a:xfrm>
            <a:off x="6096000" y="3352551"/>
            <a:ext cx="2651760" cy="1530912"/>
          </a:xfrm>
          <a:prstGeom prst="rect">
            <a:avLst/>
          </a:prstGeom>
          <a:ln>
            <a:solidFill>
              <a:srgbClr val="002060"/>
            </a:solidFill>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5029200"/>
            <a:ext cx="2651760" cy="1491576"/>
          </a:xfrm>
          <a:prstGeom prst="rect">
            <a:avLst/>
          </a:prstGeom>
          <a:ln>
            <a:solidFill>
              <a:srgbClr val="002060"/>
            </a:solidFill>
          </a:ln>
          <a:effec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438974"/>
            <a:ext cx="2651760" cy="1767840"/>
          </a:xfrm>
          <a:prstGeom prst="rect">
            <a:avLst/>
          </a:prstGeom>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9" name="Title 1">
            <a:extLst>
              <a:ext uri="{FF2B5EF4-FFF2-40B4-BE49-F238E27FC236}">
                <a16:creationId xmlns:a16="http://schemas.microsoft.com/office/drawing/2014/main" id="{75C9DD36-A515-FC47-A583-5516ACE97484}"/>
              </a:ext>
            </a:extLst>
          </p:cNvPr>
          <p:cNvSpPr txBox="1">
            <a:spLocks/>
          </p:cNvSpPr>
          <p:nvPr/>
        </p:nvSpPr>
        <p:spPr>
          <a:xfrm>
            <a:off x="290052" y="225643"/>
            <a:ext cx="8488680" cy="145075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rgbClr val="002060"/>
                </a:solidFill>
                <a:latin typeface="+mj-lt"/>
                <a:ea typeface="+mj-ea"/>
                <a:cs typeface="+mj-cs"/>
              </a:defRPr>
            </a:lvl1pPr>
          </a:lstStyle>
          <a:p>
            <a:pPr algn="ctr"/>
            <a:r>
              <a:rPr lang="en-US" dirty="0"/>
              <a:t>Maximize Your Membership!</a:t>
            </a:r>
          </a:p>
        </p:txBody>
      </p:sp>
    </p:spTree>
    <p:extLst>
      <p:ext uri="{BB962C8B-B14F-4D97-AF65-F5344CB8AC3E}">
        <p14:creationId xmlns:p14="http://schemas.microsoft.com/office/powerpoint/2010/main" val="4051396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12854</TotalTime>
  <Words>1952</Words>
  <Application>Microsoft Office PowerPoint</Application>
  <PresentationFormat>On-screen Show (4:3)</PresentationFormat>
  <Paragraphs>140</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MS PGothic</vt:lpstr>
      <vt:lpstr>Arial</vt:lpstr>
      <vt:lpstr>Bradley Hand ITC</vt:lpstr>
      <vt:lpstr>Calibri</vt:lpstr>
      <vt:lpstr>Corbel</vt:lpstr>
      <vt:lpstr>Wingdings</vt:lpstr>
      <vt:lpstr>Basis</vt:lpstr>
      <vt:lpstr>PowerPoint Presentation</vt:lpstr>
      <vt:lpstr>As a fisheries professional, you’re devoted to field, lab, and conservation work…</vt:lpstr>
      <vt:lpstr>…but have you ever felt lost at sea professionally?</vt:lpstr>
      <vt:lpstr>Make AFS your professional community for fisheries resources!</vt:lpstr>
      <vt:lpstr>Did you know…</vt:lpstr>
      <vt:lpstr>Getting to know AFS</vt:lpstr>
      <vt:lpstr>Maximize Your Membership!</vt:lpstr>
      <vt:lpstr>Maximize Your Membership!</vt:lpstr>
      <vt:lpstr>PowerPoint Presentation</vt:lpstr>
      <vt:lpstr>2019 Annual Meeting</vt:lpstr>
      <vt:lpstr>Meet Professionals with Similar Interests</vt:lpstr>
      <vt:lpstr>Concerned about Washington?</vt:lpstr>
      <vt:lpstr>AFS Supports Conservation Policy</vt:lpstr>
      <vt:lpstr>AFS Supports Conservation Policy</vt:lpstr>
      <vt:lpstr>AFS Supports Conservation Policy</vt:lpstr>
      <vt:lpstr>AFS – Past, Present, and Future</vt:lpstr>
      <vt:lpstr>Not convinced? There’s no need to take our word for it!</vt:lpstr>
      <vt:lpstr>AFS Fan Mail…</vt:lpstr>
      <vt:lpstr>AFS Fan Mail…</vt:lpstr>
      <vt:lpstr>How Can AFS Help Me Give Back to the Fisheries Community? </vt:lpstr>
      <vt:lpstr>We Look Forward to Having You Aboard as an AFS Member!</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AFS is the fisheries family for you</dc:title>
  <dc:creator>Bowker, Jim</dc:creator>
  <cp:lastModifiedBy>Lauren Maza</cp:lastModifiedBy>
  <cp:revision>216</cp:revision>
  <cp:lastPrinted>2019-01-08T17:11:42Z</cp:lastPrinted>
  <dcterms:created xsi:type="dcterms:W3CDTF">2016-11-18T19:46:35Z</dcterms:created>
  <dcterms:modified xsi:type="dcterms:W3CDTF">2019-01-24T17:02:32Z</dcterms:modified>
</cp:coreProperties>
</file>